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43"/>
  </p:notesMasterIdLst>
  <p:handoutMasterIdLst>
    <p:handoutMasterId r:id="rId44"/>
  </p:handoutMasterIdLst>
  <p:sldIdLst>
    <p:sldId id="256" r:id="rId2"/>
    <p:sldId id="303" r:id="rId3"/>
    <p:sldId id="261" r:id="rId4"/>
    <p:sldId id="290" r:id="rId5"/>
    <p:sldId id="284" r:id="rId6"/>
    <p:sldId id="312" r:id="rId7"/>
    <p:sldId id="313" r:id="rId8"/>
    <p:sldId id="310" r:id="rId9"/>
    <p:sldId id="311" r:id="rId10"/>
    <p:sldId id="292" r:id="rId11"/>
    <p:sldId id="317" r:id="rId12"/>
    <p:sldId id="321" r:id="rId13"/>
    <p:sldId id="314" r:id="rId14"/>
    <p:sldId id="318" r:id="rId15"/>
    <p:sldId id="319" r:id="rId16"/>
    <p:sldId id="320" r:id="rId17"/>
    <p:sldId id="288" r:id="rId18"/>
    <p:sldId id="324" r:id="rId19"/>
    <p:sldId id="298" r:id="rId20"/>
    <p:sldId id="325" r:id="rId21"/>
    <p:sldId id="339" r:id="rId22"/>
    <p:sldId id="326" r:id="rId23"/>
    <p:sldId id="336" r:id="rId24"/>
    <p:sldId id="327" r:id="rId25"/>
    <p:sldId id="329" r:id="rId26"/>
    <p:sldId id="328" r:id="rId27"/>
    <p:sldId id="330" r:id="rId28"/>
    <p:sldId id="331" r:id="rId29"/>
    <p:sldId id="333" r:id="rId30"/>
    <p:sldId id="332" r:id="rId31"/>
    <p:sldId id="334" r:id="rId32"/>
    <p:sldId id="335" r:id="rId33"/>
    <p:sldId id="338" r:id="rId34"/>
    <p:sldId id="340" r:id="rId35"/>
    <p:sldId id="341" r:id="rId36"/>
    <p:sldId id="342" r:id="rId37"/>
    <p:sldId id="343" r:id="rId38"/>
    <p:sldId id="323" r:id="rId39"/>
    <p:sldId id="344" r:id="rId40"/>
    <p:sldId id="322" r:id="rId41"/>
    <p:sldId id="345" r:id="rId42"/>
  </p:sldIdLst>
  <p:sldSz cx="9144000" cy="6858000" type="screen4x3"/>
  <p:notesSz cx="9869488" cy="6735763"/>
  <p:embeddedFontLst>
    <p:embeddedFont>
      <p:font typeface="Lato" panose="02020500000000000000" charset="0"/>
      <p:regular r:id="rId45"/>
      <p:bold r:id="rId46"/>
      <p:italic r:id="rId47"/>
      <p:boldItalic r:id="rId48"/>
    </p:embeddedFont>
    <p:embeddedFont>
      <p:font typeface="Raleway" panose="02020500000000000000" charset="0"/>
      <p:regular r:id="rId49"/>
      <p:bold r:id="rId50"/>
      <p:italic r:id="rId51"/>
      <p:boldItalic r:id="rId52"/>
    </p:embeddedFont>
    <p:embeddedFont>
      <p:font typeface="微軟正黑體" panose="020B0604030504040204" pitchFamily="34" charset="-120"/>
      <p:regular r:id="rId53"/>
      <p:bold r:id="rId5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185C5"/>
    <a:srgbClr val="73B2DA"/>
    <a:srgbClr val="97AB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21DADAF-C452-4BED-A372-887F624FDFEF}">
  <a:tblStyle styleId="{421DADAF-C452-4BED-A372-887F624FDFE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3B4B98B0-60AC-42C2-AFA5-B58CD77FA1E5}" styleName="淺色樣式 1 - 輔色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012ECD-51FC-41F1-AA8D-1B2483CD663E}" styleName="淺色樣式 2 - 輔色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C89EF96-8CEA-46FF-86C4-4CE0E7609802}" styleName="淺色樣式 3 - 輔色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7DF18680-E054-41AD-8BC1-D1AEF772440D}" styleName="中等深淺樣式 2 - 輔色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9CF1AB2-1976-4502-BF36-3FF5EA218861}" styleName="中等深淺樣式 4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等深淺樣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中等深淺樣式 2 - 輔色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B301B821-A1FF-4177-AEE7-76D212191A09}" styleName="中等深淺樣式 1 - 輔色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905" autoAdjust="0"/>
    <p:restoredTop sz="85947" autoAdjust="0"/>
  </p:normalViewPr>
  <p:slideViewPr>
    <p:cSldViewPr snapToGrid="0">
      <p:cViewPr varScale="1">
        <p:scale>
          <a:sx n="63" d="100"/>
          <a:sy n="63" d="100"/>
        </p:scale>
        <p:origin x="1698" y="66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3.fntdata"/><Relationship Id="rId50" Type="http://schemas.openxmlformats.org/officeDocument/2006/relationships/font" Target="fonts/font6.fntdata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1.fntdata"/><Relationship Id="rId53" Type="http://schemas.openxmlformats.org/officeDocument/2006/relationships/font" Target="fonts/font9.fntdata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notesMaster" Target="notesMasters/notesMaster1.xml"/><Relationship Id="rId48" Type="http://schemas.openxmlformats.org/officeDocument/2006/relationships/font" Target="fonts/font4.fntdata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font" Target="fonts/font7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2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5.fntdata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handoutMaster" Target="handoutMasters/handoutMaster1.xml"/><Relationship Id="rId52" Type="http://schemas.openxmlformats.org/officeDocument/2006/relationships/font" Target="fonts/font8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quarter" idx="1"/>
          </p:nvPr>
        </p:nvSpPr>
        <p:spPr>
          <a:xfrm>
            <a:off x="5590426" y="0"/>
            <a:ext cx="4276778" cy="33795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2C15FEA-F43E-45BA-8ACE-D34F8F9E64B0}" type="datetimeFigureOut">
              <a:rPr lang="zh-TW" altLang="en-US" smtClean="0"/>
              <a:t>2019/6/18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2"/>
          </p:nvPr>
        </p:nvSpPr>
        <p:spPr>
          <a:xfrm>
            <a:off x="0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3"/>
          </p:nvPr>
        </p:nvSpPr>
        <p:spPr>
          <a:xfrm>
            <a:off x="5590426" y="6397806"/>
            <a:ext cx="4276778" cy="33795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A25F511-0244-47B8-A804-49FCE592A283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97819284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35f391192_00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這頁順序往後 內容改在 </a:t>
            </a:r>
            <a:r>
              <a:rPr lang="en-US" altLang="zh-TW" dirty="0" smtClean="0"/>
              <a:t>test case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設計</a:t>
            </a:r>
            <a:r>
              <a:rPr lang="en-US" altLang="zh-TW" baseline="0" dirty="0" smtClean="0"/>
              <a:t>+</a:t>
            </a:r>
            <a:r>
              <a:rPr lang="zh-TW" altLang="en-US" baseline="0" dirty="0" smtClean="0"/>
              <a:t>方法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7295398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這頁順序往後 內容改在 </a:t>
            </a:r>
            <a:r>
              <a:rPr lang="en-US" altLang="zh-TW" dirty="0" smtClean="0"/>
              <a:t>test case</a:t>
            </a:r>
            <a:r>
              <a:rPr lang="en-US" altLang="zh-TW" baseline="0" dirty="0" smtClean="0"/>
              <a:t> </a:t>
            </a:r>
            <a:r>
              <a:rPr lang="zh-TW" altLang="en-US" baseline="0" dirty="0" smtClean="0"/>
              <a:t>設計</a:t>
            </a:r>
            <a:r>
              <a:rPr lang="en-US" altLang="zh-TW" baseline="0" dirty="0" smtClean="0"/>
              <a:t>+</a:t>
            </a:r>
            <a:r>
              <a:rPr lang="zh-TW" altLang="en-US" baseline="0" dirty="0" smtClean="0"/>
              <a:t>方法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08292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901686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6804606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02397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0083770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991784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11636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755062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44624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1.</a:t>
            </a:r>
            <a:r>
              <a:rPr lang="zh-TW" altLang="en-US" dirty="0" smtClean="0"/>
              <a:t>滑動問題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2.</a:t>
            </a:r>
            <a:r>
              <a:rPr lang="zh-TW" altLang="en-US" dirty="0" smtClean="0"/>
              <a:t>系統通知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3.</a:t>
            </a:r>
            <a:r>
              <a:rPr lang="zh-TW" altLang="en-US" dirty="0" smtClean="0"/>
              <a:t>等待問題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4.</a:t>
            </a:r>
            <a:r>
              <a:rPr lang="zh-TW" altLang="en-US" dirty="0" smtClean="0"/>
              <a:t>權限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5.</a:t>
            </a:r>
            <a:r>
              <a:rPr lang="zh-TW" altLang="en-US" dirty="0" smtClean="0"/>
              <a:t>設定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6.</a:t>
            </a:r>
            <a:r>
              <a:rPr lang="zh-TW" altLang="en-US" dirty="0" smtClean="0"/>
              <a:t>時間問題 </a:t>
            </a:r>
            <a:r>
              <a:rPr lang="en-US" altLang="zh-TW" dirty="0" smtClean="0"/>
              <a:t>(</a:t>
            </a:r>
            <a:r>
              <a:rPr lang="zh-TW" altLang="en-US" dirty="0" smtClean="0"/>
              <a:t>跨日 </a:t>
            </a:r>
            <a:r>
              <a:rPr lang="en-US" altLang="zh-TW" dirty="0" smtClean="0"/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7.</a:t>
            </a:r>
            <a:r>
              <a:rPr lang="zh-TW" altLang="en-US" dirty="0" smtClean="0"/>
              <a:t>螢幕比例</a:t>
            </a:r>
            <a:endParaRPr lang="en-US" altLang="zh-TW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1.Test</a:t>
            </a:r>
            <a:r>
              <a:rPr lang="en-US" altLang="zh-TW" baseline="0" dirty="0" smtClean="0"/>
              <a:t>Data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2</a:t>
            </a:r>
            <a:r>
              <a:rPr lang="zh-TW" altLang="en-US" baseline="0" dirty="0" smtClean="0"/>
              <a:t>框架</a:t>
            </a:r>
            <a:r>
              <a:rPr lang="en-US" altLang="zh-TW" baseline="0" dirty="0" smtClean="0"/>
              <a:t> &amp; </a:t>
            </a:r>
            <a:r>
              <a:rPr lang="zh-TW" altLang="en-US" baseline="0" dirty="0" smtClean="0"/>
              <a:t>框架說明</a:t>
            </a:r>
            <a:endParaRPr lang="en-US" altLang="zh-TW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aseline="0" dirty="0" smtClean="0"/>
              <a:t>3.</a:t>
            </a:r>
            <a:r>
              <a:rPr lang="zh-TW" altLang="en-US" baseline="0" dirty="0" smtClean="0"/>
              <a:t>腳本</a:t>
            </a:r>
            <a:endParaRPr lang="en-US" altLang="zh-TW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aseline="0" dirty="0" smtClean="0"/>
              <a:t>4.StateGraph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5.</a:t>
            </a:r>
            <a:r>
              <a:rPr lang="zh-TW" altLang="en-US" baseline="0" dirty="0" smtClean="0"/>
              <a:t>文件</a:t>
            </a:r>
            <a:endParaRPr lang="en-US" altLang="zh-TW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baseline="0" dirty="0" smtClean="0"/>
              <a:t>6.</a:t>
            </a:r>
            <a:r>
              <a:rPr lang="zh-TW" altLang="en-US" baseline="0" dirty="0" smtClean="0"/>
              <a:t>影片</a:t>
            </a:r>
            <a:endParaRPr lang="en-US" altLang="zh-TW" baseline="0" dirty="0" smtClean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 smtClean="0"/>
              <a:t>7.UseCase</a:t>
            </a:r>
            <a:r>
              <a:rPr lang="en-US" altLang="zh-TW" baseline="0" dirty="0" smtClean="0"/>
              <a:t> Diagram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aseline="0" dirty="0" smtClean="0"/>
              <a:t>8.CI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10798347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0832873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695308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0877096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2712756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7359874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881043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825994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357324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826913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43981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879112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2411002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621738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51051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改名為 </a:t>
            </a:r>
            <a:r>
              <a:rPr lang="en-US" dirty="0" smtClean="0"/>
              <a:t>Test case design</a:t>
            </a:r>
            <a:r>
              <a:rPr lang="en-US" baseline="0" dirty="0" smtClean="0"/>
              <a:t> artifacts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0088837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p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zh-TW" altLang="en-US" dirty="0" smtClean="0"/>
              <a:t>這邊用手機</a:t>
            </a:r>
            <a:r>
              <a:rPr lang="en-US" altLang="zh-TW" dirty="0" smtClean="0"/>
              <a:t>Demo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6050664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66860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998466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251200" y="504825"/>
            <a:ext cx="3367088" cy="2525713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5f391192_017:notes"/>
          <p:cNvSpPr txBox="1">
            <a:spLocks noGrp="1"/>
          </p:cNvSpPr>
          <p:nvPr>
            <p:ph type="body" idx="1"/>
          </p:nvPr>
        </p:nvSpPr>
        <p:spPr>
          <a:xfrm>
            <a:off x="986949" y="3199488"/>
            <a:ext cx="7895590" cy="3031093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232784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圖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TW" dirty="0" smtClean="0"/>
              <a:t>C1: have null string</a:t>
            </a:r>
          </a:p>
          <a:p>
            <a:r>
              <a:rPr lang="en-US" altLang="zh-TW" dirty="0" smtClean="0"/>
              <a:t>C2: special character(</a:t>
            </a:r>
            <a:r>
              <a:rPr lang="zh-TW" altLang="en-US" dirty="0" smtClean="0"/>
              <a:t>空白</a:t>
            </a:r>
            <a:r>
              <a:rPr lang="en-US" altLang="zh-TW" dirty="0" smtClean="0"/>
              <a:t>)</a:t>
            </a:r>
            <a:r>
              <a:rPr lang="zh-TW" altLang="en-US" dirty="0" smtClean="0"/>
              <a:t> 說明 那些字元 為什麼是這些字元</a:t>
            </a:r>
            <a:endParaRPr lang="en-US" altLang="zh-TW" dirty="0" smtClean="0"/>
          </a:p>
          <a:p>
            <a:r>
              <a:rPr lang="en-US" altLang="zh-TW" dirty="0" smtClean="0"/>
              <a:t>C3: valid string</a:t>
            </a:r>
            <a:r>
              <a:rPr lang="zh-TW" altLang="en-US" dirty="0" smtClean="0"/>
              <a:t> </a:t>
            </a:r>
            <a:r>
              <a:rPr lang="en-US" altLang="zh-TW" dirty="0" smtClean="0"/>
              <a:t>(</a:t>
            </a:r>
            <a:r>
              <a:rPr lang="zh-TW" altLang="en-US" dirty="0" smtClean="0"/>
              <a:t>要分詳細一點</a:t>
            </a:r>
            <a:r>
              <a:rPr lang="en-US" altLang="zh-TW" dirty="0" smtClean="0"/>
              <a:t>) </a:t>
            </a:r>
            <a:r>
              <a:rPr lang="zh-TW" altLang="en-US" dirty="0" smtClean="0"/>
              <a:t>例如</a:t>
            </a:r>
            <a:r>
              <a:rPr lang="en-US" altLang="zh-TW" dirty="0" smtClean="0"/>
              <a:t>STRING  </a:t>
            </a:r>
            <a:r>
              <a:rPr lang="zh-TW" altLang="en-US" dirty="0" smtClean="0"/>
              <a:t>上限</a:t>
            </a:r>
            <a:endParaRPr lang="en-US" altLang="zh-TW" dirty="0" smtClean="0"/>
          </a:p>
          <a:p>
            <a:endParaRPr lang="en-US" altLang="zh-TW" dirty="0" smtClean="0"/>
          </a:p>
          <a:p>
            <a:endParaRPr lang="en-US" altLang="zh-TW" dirty="0" smtClean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2734990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721425" y="3785246"/>
            <a:ext cx="5216700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None/>
              <a:defRPr sz="4800">
                <a:solidFill>
                  <a:srgbClr val="2185C5"/>
                </a:solidFill>
              </a:defRPr>
            </a:lvl9pPr>
          </a:lstStyle>
          <a:p>
            <a:endParaRPr/>
          </a:p>
        </p:txBody>
      </p:sp>
      <p:sp>
        <p:nvSpPr>
          <p:cNvPr id="11" name="Google Shape;11;p2"/>
          <p:cNvSpPr/>
          <p:nvPr/>
        </p:nvSpPr>
        <p:spPr>
          <a:xfrm>
            <a:off x="5938246" y="3377550"/>
            <a:ext cx="7218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6659861" y="3377550"/>
            <a:ext cx="7218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/>
          <p:nvPr/>
        </p:nvSpPr>
        <p:spPr>
          <a:xfrm>
            <a:off x="-1" y="3377550"/>
            <a:ext cx="7218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" name="Google Shape;14;p2"/>
          <p:cNvSpPr/>
          <p:nvPr/>
        </p:nvSpPr>
        <p:spPr>
          <a:xfrm>
            <a:off x="721425" y="3377550"/>
            <a:ext cx="52167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SzPts val="3000"/>
              <a:buChar char="▷"/>
              <a:defRPr/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34" name="Google Shape;34;p5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" name="Google Shape;35;p5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" name="Google Shape;36;p5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5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6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600"/>
              <a:buNone/>
              <a:defRPr/>
            </a:lvl9pPr>
          </a:lstStyle>
          <a:p>
            <a:endParaRPr/>
          </a:p>
        </p:txBody>
      </p:sp>
      <p:sp>
        <p:nvSpPr>
          <p:cNvPr id="41" name="Google Shape;41;p6"/>
          <p:cNvSpPr txBox="1">
            <a:spLocks noGrp="1"/>
          </p:cNvSpPr>
          <p:nvPr>
            <p:ph type="body" idx="1"/>
          </p:nvPr>
        </p:nvSpPr>
        <p:spPr>
          <a:xfrm>
            <a:off x="893625" y="1600200"/>
            <a:ext cx="3136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2" name="Google Shape;42;p6"/>
          <p:cNvSpPr txBox="1">
            <a:spLocks noGrp="1"/>
          </p:cNvSpPr>
          <p:nvPr>
            <p:ph type="body" idx="2"/>
          </p:nvPr>
        </p:nvSpPr>
        <p:spPr>
          <a:xfrm>
            <a:off x="4219456" y="1600200"/>
            <a:ext cx="3136800" cy="4967700"/>
          </a:xfrm>
          <a:prstGeom prst="rect">
            <a:avLst/>
          </a:prstGeom>
        </p:spPr>
        <p:txBody>
          <a:bodyPr spcFirstLastPara="1" wrap="square" lIns="91425" tIns="91425" rIns="91425" bIns="91425" anchor="t" anchorCtr="0"/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▷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/>
            </a:lvl9pPr>
          </a:lstStyle>
          <a:p>
            <a:endParaRPr/>
          </a:p>
        </p:txBody>
      </p:sp>
      <p:sp>
        <p:nvSpPr>
          <p:cNvPr id="43" name="Google Shape;43;p6"/>
          <p:cNvSpPr/>
          <p:nvPr/>
        </p:nvSpPr>
        <p:spPr>
          <a:xfrm>
            <a:off x="7356366" y="6755100"/>
            <a:ext cx="893700" cy="102900"/>
          </a:xfrm>
          <a:prstGeom prst="rect">
            <a:avLst/>
          </a:prstGeom>
          <a:solidFill>
            <a:srgbClr val="FF971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6"/>
          <p:cNvSpPr/>
          <p:nvPr/>
        </p:nvSpPr>
        <p:spPr>
          <a:xfrm>
            <a:off x="8250312" y="6755100"/>
            <a:ext cx="893700" cy="102900"/>
          </a:xfrm>
          <a:prstGeom prst="rect">
            <a:avLst/>
          </a:prstGeom>
          <a:solidFill>
            <a:srgbClr val="F2025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6"/>
          <p:cNvSpPr/>
          <p:nvPr/>
        </p:nvSpPr>
        <p:spPr>
          <a:xfrm>
            <a:off x="0" y="6755100"/>
            <a:ext cx="893700" cy="102900"/>
          </a:xfrm>
          <a:prstGeom prst="rect">
            <a:avLst/>
          </a:prstGeom>
          <a:solidFill>
            <a:srgbClr val="7ECEFD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" name="Google Shape;46;p6"/>
          <p:cNvSpPr/>
          <p:nvPr/>
        </p:nvSpPr>
        <p:spPr>
          <a:xfrm>
            <a:off x="893710" y="6755100"/>
            <a:ext cx="6462600" cy="102900"/>
          </a:xfrm>
          <a:prstGeom prst="rect">
            <a:avLst/>
          </a:prstGeom>
          <a:solidFill>
            <a:srgbClr val="2185C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3700" y="1831450"/>
            <a:ext cx="6462600" cy="47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419100">
              <a:spcBef>
                <a:spcPts val="600"/>
              </a:spcBef>
              <a:spcAft>
                <a:spcPts val="0"/>
              </a:spcAft>
              <a:buClr>
                <a:srgbClr val="677480"/>
              </a:buClr>
              <a:buSzPts val="3000"/>
              <a:buFont typeface="Lato"/>
              <a:buChar char="▷"/>
              <a:defRPr sz="30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○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2400"/>
              <a:buFont typeface="Lato"/>
              <a:buChar char="■"/>
              <a:defRPr sz="24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●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○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Clr>
                <a:srgbClr val="677480"/>
              </a:buClr>
              <a:buSzPts val="1800"/>
              <a:buFont typeface="Lato"/>
              <a:buChar char="■"/>
              <a:defRPr sz="1800">
                <a:solidFill>
                  <a:srgbClr val="677480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300">
                <a:solidFill>
                  <a:srgbClr val="97ABBC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1" r:id="rId2"/>
    <p:sldLayoutId id="2147483652" r:id="rId3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cTVBHPrcw6Q&amp;feature=youtu.be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3-zlCvBwUL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sgit.csie.ntut.edu.tw/jenkins3/login?from=/jenkins3/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gi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dmfs/opentasks/issues/804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1bi43AaDO98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gi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gi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gi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lucidchart.com/documents/edit/374673c4-d53d-4d0c-ad7a-de5cd8ff10b0/1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4" Type="http://schemas.openxmlformats.org/officeDocument/2006/relationships/hyperlink" Target="https://github.com/ntutsesdt/ACE" TargetMode="Externa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ikesm0887/STV-Project?fbclid=IwAR00erpWC8pLb0SsoXVeUWPQ6lOxfljBKqWkKeWRop08WpoY_zgfCvsCtug" TargetMode="Externa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lucidchart.com/documents/edit/374673c4-d53d-4d0c-ad7a-de5cd8ff10b0/1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2"/>
          <p:cNvSpPr txBox="1">
            <a:spLocks noGrp="1"/>
          </p:cNvSpPr>
          <p:nvPr>
            <p:ph type="ctrTitle"/>
          </p:nvPr>
        </p:nvSpPr>
        <p:spPr>
          <a:xfrm>
            <a:off x="545577" y="3820415"/>
            <a:ext cx="7859867" cy="1546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en-US" dirty="0" smtClean="0"/>
              <a:t>STV-</a:t>
            </a:r>
            <a:r>
              <a:rPr lang="en-US" altLang="zh-TW" dirty="0"/>
              <a:t>Project Presentation</a:t>
            </a:r>
            <a:endParaRPr dirty="0"/>
          </a:p>
        </p:txBody>
      </p:sp>
      <p:sp>
        <p:nvSpPr>
          <p:cNvPr id="5" name="Google Shape;88;p12"/>
          <p:cNvSpPr txBox="1">
            <a:spLocks/>
          </p:cNvSpPr>
          <p:nvPr/>
        </p:nvSpPr>
        <p:spPr>
          <a:xfrm>
            <a:off x="545577" y="4878423"/>
            <a:ext cx="7859867" cy="61676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185C5"/>
              </a:buClr>
              <a:buSzPts val="4800"/>
              <a:buFont typeface="Raleway"/>
              <a:buNone/>
              <a:defRPr sz="4800" b="0" i="0" u="none" strike="noStrike" cap="none">
                <a:solidFill>
                  <a:srgbClr val="2185C5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pPr fontAlgn="t"/>
            <a:r>
              <a:rPr lang="en-US" sz="3200" dirty="0" smtClean="0"/>
              <a:t>Team Member :</a:t>
            </a:r>
          </a:p>
          <a:p>
            <a:r>
              <a:rPr lang="en-US" sz="3200" dirty="0" smtClean="0"/>
              <a:t> </a:t>
            </a:r>
            <a:endParaRPr lang="en-US" sz="3200" dirty="0"/>
          </a:p>
        </p:txBody>
      </p:sp>
      <p:sp>
        <p:nvSpPr>
          <p:cNvPr id="9" name="文字方塊 8"/>
          <p:cNvSpPr txBox="1"/>
          <p:nvPr/>
        </p:nvSpPr>
        <p:spPr>
          <a:xfrm>
            <a:off x="3824878" y="5014317"/>
            <a:ext cx="2584713" cy="16927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2" fontAlgn="t"/>
            <a:r>
              <a:rPr lang="en-US" altLang="zh-TW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107598010</a:t>
            </a:r>
            <a:r>
              <a:rPr lang="zh-TW" altLang="en-US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陳郁欣</a:t>
            </a:r>
            <a:endParaRPr lang="en-US" altLang="zh-TW" sz="1800" dirty="0" smtClean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 fontAlgn="t"/>
            <a:r>
              <a:rPr lang="en-US" altLang="zh-TW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107598013</a:t>
            </a:r>
            <a:r>
              <a:rPr lang="zh-TW" altLang="en-US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鄭鴻仁</a:t>
            </a:r>
            <a:endParaRPr lang="en-US" altLang="zh-TW" sz="1800" dirty="0" smtClean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 fontAlgn="t"/>
            <a:r>
              <a:rPr lang="en-US" altLang="zh-TW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107598020</a:t>
            </a:r>
            <a:r>
              <a:rPr lang="zh-TW" altLang="en-US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林冠璋</a:t>
            </a:r>
            <a:endParaRPr lang="zh-TW" altLang="zh-TW" sz="1800" dirty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 fontAlgn="t"/>
            <a:r>
              <a:rPr lang="en-US" altLang="zh-TW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107598025</a:t>
            </a:r>
            <a:r>
              <a:rPr lang="zh-TW" altLang="en-US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陳巧宜</a:t>
            </a:r>
            <a:endParaRPr lang="zh-TW" altLang="zh-TW" sz="1800" dirty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2"/>
            <a:r>
              <a:rPr lang="en-US" altLang="zh-TW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107598042</a:t>
            </a:r>
            <a:r>
              <a:rPr lang="zh-TW" altLang="en-US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zh-TW" altLang="zh-TW" sz="1800" dirty="0" smtClean="0">
                <a:solidFill>
                  <a:srgbClr val="2185C5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洪子軒</a:t>
            </a:r>
            <a:endParaRPr lang="zh-TW" altLang="zh-TW" sz="1800" dirty="0">
              <a:solidFill>
                <a:srgbClr val="2185C5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  <p:pic>
        <p:nvPicPr>
          <p:cNvPr id="10" name="圖片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3423" y="797536"/>
            <a:ext cx="1552575" cy="155257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165950" y="192553"/>
            <a:ext cx="7494162" cy="6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sz="3200" dirty="0" err="1" smtClean="0">
                <a:solidFill>
                  <a:srgbClr val="2185C5"/>
                </a:solidFill>
              </a:rPr>
              <a:t>CategoryEachChoiceCoverage</a:t>
            </a:r>
            <a:endParaRPr sz="2400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950" y="1280720"/>
            <a:ext cx="2357442" cy="2644076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08666" y="1280720"/>
            <a:ext cx="2550969" cy="2644076"/>
          </a:xfrm>
          <a:prstGeom prst="rect">
            <a:avLst/>
          </a:prstGeom>
        </p:spPr>
      </p:pic>
      <p:pic>
        <p:nvPicPr>
          <p:cNvPr id="7" name="圖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4909" y="1280720"/>
            <a:ext cx="2546301" cy="2644076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65950" y="4031665"/>
            <a:ext cx="2357442" cy="2627320"/>
          </a:xfrm>
          <a:prstGeom prst="rect">
            <a:avLst/>
          </a:prstGeom>
        </p:spPr>
      </p:pic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4365794"/>
              </p:ext>
            </p:extLst>
          </p:nvPr>
        </p:nvGraphicFramePr>
        <p:xfrm>
          <a:off x="2660543" y="4206239"/>
          <a:ext cx="6368733" cy="237744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910430">
                  <a:extLst>
                    <a:ext uri="{9D8B030D-6E8A-4147-A177-3AD203B41FA5}">
                      <a16:colId xmlns:a16="http://schemas.microsoft.com/office/drawing/2014/main" val="1611709251"/>
                    </a:ext>
                  </a:extLst>
                </a:gridCol>
                <a:gridCol w="849205">
                  <a:extLst>
                    <a:ext uri="{9D8B030D-6E8A-4147-A177-3AD203B41FA5}">
                      <a16:colId xmlns:a16="http://schemas.microsoft.com/office/drawing/2014/main" val="3682861925"/>
                    </a:ext>
                  </a:extLst>
                </a:gridCol>
                <a:gridCol w="1078816">
                  <a:extLst>
                    <a:ext uri="{9D8B030D-6E8A-4147-A177-3AD203B41FA5}">
                      <a16:colId xmlns:a16="http://schemas.microsoft.com/office/drawing/2014/main" val="4121262660"/>
                    </a:ext>
                  </a:extLst>
                </a:gridCol>
                <a:gridCol w="1053306">
                  <a:extLst>
                    <a:ext uri="{9D8B030D-6E8A-4147-A177-3AD203B41FA5}">
                      <a16:colId xmlns:a16="http://schemas.microsoft.com/office/drawing/2014/main" val="3203516444"/>
                    </a:ext>
                  </a:extLst>
                </a:gridCol>
                <a:gridCol w="976785">
                  <a:extLst>
                    <a:ext uri="{9D8B030D-6E8A-4147-A177-3AD203B41FA5}">
                      <a16:colId xmlns:a16="http://schemas.microsoft.com/office/drawing/2014/main" val="4288029603"/>
                    </a:ext>
                  </a:extLst>
                </a:gridCol>
                <a:gridCol w="819238">
                  <a:extLst>
                    <a:ext uri="{9D8B030D-6E8A-4147-A177-3AD203B41FA5}">
                      <a16:colId xmlns:a16="http://schemas.microsoft.com/office/drawing/2014/main" val="2268273975"/>
                    </a:ext>
                  </a:extLst>
                </a:gridCol>
                <a:gridCol w="680953">
                  <a:extLst>
                    <a:ext uri="{9D8B030D-6E8A-4147-A177-3AD203B41FA5}">
                      <a16:colId xmlns:a16="http://schemas.microsoft.com/office/drawing/2014/main" val="2157781704"/>
                    </a:ext>
                  </a:extLst>
                </a:gridCol>
              </a:tblGrid>
              <a:tr h="304012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b4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b5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b6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243724"/>
                  </a:ext>
                </a:extLst>
              </a:tr>
              <a:tr h="51682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Task due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</a:t>
                      </a:r>
                      <a:r>
                        <a:rPr lang="en-US" altLang="zh-TW" baseline="0" dirty="0" smtClean="0"/>
                        <a:t>oday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Tomorrow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Next</a:t>
                      </a:r>
                      <a:r>
                        <a:rPr lang="en-US" altLang="zh-TW" baseline="0" dirty="0" smtClean="0"/>
                        <a:t> 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Some 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4589125"/>
                  </a:ext>
                </a:extLst>
              </a:tr>
              <a:tr h="516821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Starting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Already Start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Today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Tomorrow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Someday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Later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none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5359150"/>
                  </a:ext>
                </a:extLst>
              </a:tr>
              <a:tr h="304012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Priority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High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Medium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Low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473339"/>
                  </a:ext>
                </a:extLst>
              </a:tr>
              <a:tr h="72963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Progress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Almost done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Halfway</a:t>
                      </a:r>
                      <a:r>
                        <a:rPr lang="en-US" altLang="zh-TW" baseline="0" dirty="0" smtClean="0"/>
                        <a:t> there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Way</a:t>
                      </a:r>
                      <a:r>
                        <a:rPr lang="en-US" altLang="zh-TW" baseline="0" dirty="0" smtClean="0"/>
                        <a:t> to go 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Nothing accomplished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Done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none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587885"/>
                  </a:ext>
                </a:extLst>
              </a:tr>
            </a:tbl>
          </a:graphicData>
        </a:graphic>
      </p:graphicFrame>
      <p:sp>
        <p:nvSpPr>
          <p:cNvPr id="13" name="矩形 12"/>
          <p:cNvSpPr/>
          <p:nvPr/>
        </p:nvSpPr>
        <p:spPr>
          <a:xfrm>
            <a:off x="165950" y="866075"/>
            <a:ext cx="25330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dirty="0">
                <a:solidFill>
                  <a:srgbClr val="2185C5"/>
                </a:solidFill>
                <a:latin typeface="Raleway" panose="02020500000000000000" charset="0"/>
              </a:rPr>
              <a:t>Test Scenario : </a:t>
            </a:r>
            <a:r>
              <a:rPr lang="zh-TW" altLang="en-US" dirty="0">
                <a:solidFill>
                  <a:srgbClr val="2185C5"/>
                </a:solidFill>
                <a:latin typeface="Raleway" panose="02020500000000000000" charset="0"/>
              </a:rPr>
              <a:t>Classification</a:t>
            </a:r>
          </a:p>
        </p:txBody>
      </p:sp>
    </p:spTree>
    <p:extLst>
      <p:ext uri="{BB962C8B-B14F-4D97-AF65-F5344CB8AC3E}">
        <p14:creationId xmlns:p14="http://schemas.microsoft.com/office/powerpoint/2010/main" val="28378622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11</a:t>
            </a:fld>
            <a:endParaRPr lang="en"/>
          </a:p>
        </p:txBody>
      </p:sp>
      <p:sp>
        <p:nvSpPr>
          <p:cNvPr id="2" name="矩形 1"/>
          <p:cNvSpPr/>
          <p:nvPr/>
        </p:nvSpPr>
        <p:spPr>
          <a:xfrm>
            <a:off x="713144" y="755184"/>
            <a:ext cx="41216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3200" dirty="0" smtClean="0">
                <a:solidFill>
                  <a:srgbClr val="2185C5"/>
                </a:solidFill>
                <a:latin typeface="Raleway" panose="02020500000000000000" charset="0"/>
              </a:rPr>
              <a:t>Input Space Partition</a:t>
            </a:r>
            <a:endParaRPr lang="zh-TW" altLang="en-US" sz="3200" dirty="0">
              <a:solidFill>
                <a:srgbClr val="2185C5"/>
              </a:solidFill>
              <a:latin typeface="Raleway" panose="02020500000000000000" charset="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3144" y="2876998"/>
            <a:ext cx="3895725" cy="542925"/>
          </a:xfrm>
          <a:prstGeom prst="rect">
            <a:avLst/>
          </a:prstGeom>
        </p:spPr>
      </p:pic>
      <p:sp>
        <p:nvSpPr>
          <p:cNvPr id="6" name="矩形 5"/>
          <p:cNvSpPr/>
          <p:nvPr/>
        </p:nvSpPr>
        <p:spPr>
          <a:xfrm>
            <a:off x="808394" y="4013426"/>
            <a:ext cx="4562503" cy="150810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solidFill>
                  <a:srgbClr val="2185C5"/>
                </a:solidFill>
              </a:rPr>
              <a:t>For </a:t>
            </a:r>
            <a:r>
              <a:rPr lang="en-US" altLang="zh-TW" sz="1600" dirty="0" err="1" smtClean="0">
                <a:solidFill>
                  <a:srgbClr val="2185C5"/>
                </a:solidFill>
              </a:rPr>
              <a:t>EditText</a:t>
            </a:r>
            <a:endParaRPr lang="en-US" altLang="zh-TW" sz="1600" dirty="0" smtClean="0">
              <a:solidFill>
                <a:srgbClr val="2185C5"/>
              </a:solidFill>
            </a:endParaRPr>
          </a:p>
          <a:p>
            <a:pPr lvl="4"/>
            <a:r>
              <a:rPr lang="en-US" altLang="zh-TW" sz="1600" dirty="0" smtClean="0">
                <a:solidFill>
                  <a:srgbClr val="2185C5"/>
                </a:solidFill>
              </a:rPr>
              <a:t>    C1</a:t>
            </a:r>
            <a:r>
              <a:rPr lang="en-US" altLang="zh-TW" sz="1600" dirty="0">
                <a:solidFill>
                  <a:srgbClr val="2185C5"/>
                </a:solidFill>
              </a:rPr>
              <a:t>: </a:t>
            </a:r>
            <a:r>
              <a:rPr lang="en-US" altLang="zh-TW" sz="1600" dirty="0" smtClean="0">
                <a:solidFill>
                  <a:srgbClr val="2185C5"/>
                </a:solidFill>
              </a:rPr>
              <a:t>Null </a:t>
            </a:r>
            <a:r>
              <a:rPr lang="en-US" altLang="zh-TW" sz="1600" dirty="0">
                <a:solidFill>
                  <a:srgbClr val="2185C5"/>
                </a:solidFill>
              </a:rPr>
              <a:t>string</a:t>
            </a:r>
          </a:p>
          <a:p>
            <a:pPr lvl="2"/>
            <a:r>
              <a:rPr lang="en-US" altLang="zh-TW" sz="1600" dirty="0" smtClean="0">
                <a:solidFill>
                  <a:srgbClr val="2185C5"/>
                </a:solidFill>
              </a:rPr>
              <a:t>    C2</a:t>
            </a:r>
            <a:r>
              <a:rPr lang="en-US" altLang="zh-TW" sz="1600" dirty="0">
                <a:solidFill>
                  <a:srgbClr val="2185C5"/>
                </a:solidFill>
              </a:rPr>
              <a:t>: </a:t>
            </a:r>
            <a:r>
              <a:rPr lang="en-US" altLang="zh-TW" sz="1600" dirty="0" smtClean="0">
                <a:solidFill>
                  <a:srgbClr val="2185C5"/>
                </a:solidFill>
              </a:rPr>
              <a:t>Special character: Random Pick </a:t>
            </a:r>
            <a:r>
              <a:rPr lang="en-US" altLang="zh-TW" sz="1600" dirty="0" err="1" smtClean="0">
                <a:solidFill>
                  <a:srgbClr val="2185C5"/>
                </a:solidFill>
              </a:rPr>
              <a:t>unicode</a:t>
            </a:r>
            <a:r>
              <a:rPr lang="en-US" altLang="zh-TW" sz="1600" dirty="0" smtClean="0">
                <a:solidFill>
                  <a:srgbClr val="2185C5"/>
                </a:solidFill>
              </a:rPr>
              <a:t>  </a:t>
            </a:r>
          </a:p>
          <a:p>
            <a:pPr lvl="2"/>
            <a:r>
              <a:rPr lang="en-US" altLang="zh-TW" sz="1600" dirty="0" smtClean="0">
                <a:solidFill>
                  <a:srgbClr val="2185C5"/>
                </a:solidFill>
              </a:rPr>
              <a:t>    C3</a:t>
            </a:r>
            <a:r>
              <a:rPr lang="en-US" altLang="zh-TW" sz="1600" dirty="0">
                <a:solidFill>
                  <a:srgbClr val="2185C5"/>
                </a:solidFill>
              </a:rPr>
              <a:t>: </a:t>
            </a:r>
            <a:r>
              <a:rPr lang="en-US" altLang="zh-TW" sz="1600" dirty="0" smtClean="0">
                <a:solidFill>
                  <a:srgbClr val="2185C5"/>
                </a:solidFill>
              </a:rPr>
              <a:t>Valid string</a:t>
            </a:r>
          </a:p>
          <a:p>
            <a:pPr lvl="2"/>
            <a:endParaRPr lang="en-US" altLang="zh-TW" dirty="0" smtClean="0"/>
          </a:p>
          <a:p>
            <a:endParaRPr lang="en-US" altLang="zh-TW" dirty="0"/>
          </a:p>
        </p:txBody>
      </p:sp>
      <p:pic>
        <p:nvPicPr>
          <p:cNvPr id="7" name="圖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8394" y="2068050"/>
            <a:ext cx="3800475" cy="581025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124" y="506389"/>
            <a:ext cx="1957712" cy="3291594"/>
          </a:xfrm>
          <a:prstGeom prst="rect">
            <a:avLst/>
          </a:prstGeom>
        </p:spPr>
      </p:pic>
      <p:sp>
        <p:nvSpPr>
          <p:cNvPr id="3" name="文字方塊 2"/>
          <p:cNvSpPr txBox="1"/>
          <p:nvPr/>
        </p:nvSpPr>
        <p:spPr>
          <a:xfrm>
            <a:off x="5752124" y="4013426"/>
            <a:ext cx="2983831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For Numerical Partition</a:t>
            </a:r>
          </a:p>
          <a:p>
            <a:r>
              <a:rPr lang="en-US" altLang="zh-TW" dirty="0">
                <a:solidFill>
                  <a:srgbClr val="2185C5"/>
                </a:solidFill>
              </a:rPr>
              <a:t>    C1: Select 1900 year</a:t>
            </a:r>
          </a:p>
          <a:p>
            <a:r>
              <a:rPr lang="en-US" altLang="zh-TW" dirty="0">
                <a:solidFill>
                  <a:srgbClr val="2185C5"/>
                </a:solidFill>
              </a:rPr>
              <a:t>    C2: Select 2019 year</a:t>
            </a:r>
          </a:p>
          <a:p>
            <a:r>
              <a:rPr lang="en-US" altLang="zh-TW" dirty="0">
                <a:solidFill>
                  <a:srgbClr val="2185C5"/>
                </a:solidFill>
              </a:rPr>
              <a:t>    C3: Select 2100 year</a:t>
            </a:r>
          </a:p>
        </p:txBody>
      </p:sp>
    </p:spTree>
    <p:extLst>
      <p:ext uri="{BB962C8B-B14F-4D97-AF65-F5344CB8AC3E}">
        <p14:creationId xmlns:p14="http://schemas.microsoft.com/office/powerpoint/2010/main" val="4131983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710819" y="779646"/>
            <a:ext cx="6462600" cy="628378"/>
          </a:xfrm>
        </p:spPr>
        <p:txBody>
          <a:bodyPr/>
          <a:lstStyle/>
          <a:p>
            <a:r>
              <a:rPr lang="en-US" altLang="zh-TW" sz="3200" dirty="0" smtClean="0">
                <a:solidFill>
                  <a:srgbClr val="2185C5"/>
                </a:solidFill>
              </a:rPr>
              <a:t>All Test Cases</a:t>
            </a:r>
            <a:endParaRPr lang="zh-TW" altLang="en-US" sz="3200" dirty="0">
              <a:solidFill>
                <a:srgbClr val="2185C5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12</a:t>
            </a:fld>
            <a:endParaRPr lang="e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98101696"/>
              </p:ext>
            </p:extLst>
          </p:nvPr>
        </p:nvGraphicFramePr>
        <p:xfrm>
          <a:off x="1904353" y="1696249"/>
          <a:ext cx="6096000" cy="44246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88023160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22535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Criteria</a:t>
                      </a:r>
                      <a:endParaRPr lang="en-US" altLang="zh-TW" sz="1400" dirty="0" smtClean="0">
                        <a:solidFill>
                          <a:srgbClr val="2185C5"/>
                        </a:solidFill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ScriptName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208218"/>
                  </a:ext>
                </a:extLst>
              </a:tr>
              <a:tr h="370840">
                <a:tc rowSpan="11">
                  <a:txBody>
                    <a:bodyPr/>
                    <a:lstStyle/>
                    <a:p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UseCaseCoverage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addList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894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smtClean="0">
                          <a:effectLst/>
                          <a:sym typeface="Arial"/>
                        </a:rPr>
                        <a:t>addTask</a:t>
                      </a:r>
                      <a:endParaRPr lang="zh-TW" altLang="en-US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513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deleteList</a:t>
                      </a:r>
                      <a:endParaRPr lang="zh-TW" altLang="en-US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208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deleteTask</a:t>
                      </a:r>
                      <a:endParaRPr lang="zh-TW" altLang="en-US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1686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editList</a:t>
                      </a:r>
                      <a:endParaRPr lang="zh-TW" altLang="en-US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7013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editTask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869940"/>
                  </a:ext>
                </a:extLst>
              </a:tr>
              <a:tr h="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editTask_checkList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982029"/>
                  </a:ext>
                </a:extLst>
              </a:tr>
              <a:tr h="242993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quickAddTask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0517524"/>
                  </a:ext>
                </a:extLst>
              </a:tr>
              <a:tr h="181187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search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9120397"/>
                  </a:ext>
                </a:extLst>
              </a:tr>
              <a:tr h="11938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viewTask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95770446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viewTask1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56240464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 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11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4701667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017244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13</a:t>
            </a:fld>
            <a:endParaRPr lang="e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9252306"/>
              </p:ext>
            </p:extLst>
          </p:nvPr>
        </p:nvGraphicFramePr>
        <p:xfrm>
          <a:off x="1663722" y="2110135"/>
          <a:ext cx="6096000" cy="3205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048000">
                  <a:extLst>
                    <a:ext uri="{9D8B030D-6E8A-4147-A177-3AD203B41FA5}">
                      <a16:colId xmlns:a16="http://schemas.microsoft.com/office/drawing/2014/main" val="2880231605"/>
                    </a:ext>
                  </a:extLst>
                </a:gridCol>
                <a:gridCol w="3048000">
                  <a:extLst>
                    <a:ext uri="{9D8B030D-6E8A-4147-A177-3AD203B41FA5}">
                      <a16:colId xmlns:a16="http://schemas.microsoft.com/office/drawing/2014/main" val="17225354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Criteria</a:t>
                      </a:r>
                      <a:endParaRPr lang="en-US" altLang="zh-TW" sz="1400" dirty="0" smtClean="0">
                        <a:solidFill>
                          <a:srgbClr val="2185C5"/>
                        </a:solidFill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ScriptName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208218"/>
                  </a:ext>
                </a:extLst>
              </a:tr>
              <a:tr h="370840">
                <a:tc rowSpan="7">
                  <a:txBody>
                    <a:bodyPr/>
                    <a:lstStyle/>
                    <a:p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CategoryEachChoiceCoverage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block1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02489449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block2</a:t>
                      </a:r>
                      <a:endParaRPr lang="zh-TW" altLang="en-US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0251316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block3</a:t>
                      </a:r>
                      <a:endParaRPr lang="zh-TW" altLang="en-US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6120886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block4</a:t>
                      </a:r>
                      <a:endParaRPr lang="zh-TW" altLang="en-US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816865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block6</a:t>
                      </a:r>
                      <a:endParaRPr lang="zh-TW" altLang="en-US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36701371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somedayStartCategory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02869940"/>
                  </a:ext>
                </a:extLst>
              </a:tr>
              <a:tr h="18542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tomorrowStartCategory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38982029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 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7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6569540"/>
                  </a:ext>
                </a:extLst>
              </a:tr>
            </a:tbl>
          </a:graphicData>
        </a:graphic>
      </p:graphicFrame>
      <p:sp>
        <p:nvSpPr>
          <p:cNvPr id="8" name="標題 1"/>
          <p:cNvSpPr txBox="1">
            <a:spLocks/>
          </p:cNvSpPr>
          <p:nvPr/>
        </p:nvSpPr>
        <p:spPr>
          <a:xfrm>
            <a:off x="710819" y="779646"/>
            <a:ext cx="6462600" cy="6283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TW" sz="3200" smtClean="0">
                <a:solidFill>
                  <a:srgbClr val="2185C5"/>
                </a:solidFill>
              </a:rPr>
              <a:t>All Test Cases</a:t>
            </a:r>
            <a:endParaRPr lang="zh-TW" altLang="en-US" sz="3200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191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383774" y="693019"/>
            <a:ext cx="3019545" cy="617892"/>
          </a:xfrm>
        </p:spPr>
        <p:txBody>
          <a:bodyPr/>
          <a:lstStyle/>
          <a:p>
            <a:r>
              <a:rPr lang="en-US" altLang="zh-TW" sz="3200" dirty="0" smtClean="0">
                <a:solidFill>
                  <a:srgbClr val="2185C5"/>
                </a:solidFill>
              </a:rPr>
              <a:t>All Test Cases</a:t>
            </a:r>
            <a:endParaRPr lang="zh-TW" altLang="en-US" sz="3200" dirty="0">
              <a:solidFill>
                <a:srgbClr val="2185C5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14</a:t>
            </a:fld>
            <a:endParaRPr lang="e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083009"/>
              </p:ext>
            </p:extLst>
          </p:nvPr>
        </p:nvGraphicFramePr>
        <p:xfrm>
          <a:off x="3316691" y="268177"/>
          <a:ext cx="5712584" cy="6400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56292">
                  <a:extLst>
                    <a:ext uri="{9D8B030D-6E8A-4147-A177-3AD203B41FA5}">
                      <a16:colId xmlns:a16="http://schemas.microsoft.com/office/drawing/2014/main" val="2880231605"/>
                    </a:ext>
                  </a:extLst>
                </a:gridCol>
                <a:gridCol w="2856292">
                  <a:extLst>
                    <a:ext uri="{9D8B030D-6E8A-4147-A177-3AD203B41FA5}">
                      <a16:colId xmlns:a16="http://schemas.microsoft.com/office/drawing/2014/main" val="1722535411"/>
                    </a:ext>
                  </a:extLst>
                </a:gridCol>
              </a:tblGrid>
              <a:tr h="209778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Criteria</a:t>
                      </a:r>
                      <a:endParaRPr lang="en-US" altLang="zh-TW" sz="1400" dirty="0" smtClean="0">
                        <a:solidFill>
                          <a:srgbClr val="2185C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ScriptName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208218"/>
                  </a:ext>
                </a:extLst>
              </a:tr>
              <a:tr h="209778">
                <a:tc rowSpan="19"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EdgeCoverage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endWithNode10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489449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endWithNode12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251316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endWithNode14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208863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endWithNode15_1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168655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endWithNode15_2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701371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endWithNode15_3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869940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endWithNode2_1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982029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endWithNode2_2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1494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endWithNode20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794106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endWithNode21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078462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endWithNode24_1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449253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endWithNode24_2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79290829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endWithNode24_3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02726918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endWithNode24_5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98226357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endWithNode30_1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6564046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endWithNode30_2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77640730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endWithNode34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5943818"/>
                  </a:ext>
                </a:extLst>
              </a:tr>
              <a:tr h="209778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endWithNode35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3099459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goThroughNode3to7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78473362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 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19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77226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92579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260600" y="530853"/>
            <a:ext cx="6462600" cy="598640"/>
          </a:xfrm>
        </p:spPr>
        <p:txBody>
          <a:bodyPr/>
          <a:lstStyle/>
          <a:p>
            <a:r>
              <a:rPr lang="en-US" altLang="zh-TW" sz="3200" dirty="0" smtClean="0">
                <a:solidFill>
                  <a:srgbClr val="2185C5"/>
                </a:solidFill>
              </a:rPr>
              <a:t>All Test Cases</a:t>
            </a:r>
            <a:endParaRPr lang="zh-TW" altLang="en-US" sz="3200" dirty="0">
              <a:solidFill>
                <a:srgbClr val="2185C5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15</a:t>
            </a:fld>
            <a:endParaRPr lang="e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6133591"/>
              </p:ext>
            </p:extLst>
          </p:nvPr>
        </p:nvGraphicFramePr>
        <p:xfrm>
          <a:off x="260600" y="1414914"/>
          <a:ext cx="8671645" cy="436452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6187">
                  <a:extLst>
                    <a:ext uri="{9D8B030D-6E8A-4147-A177-3AD203B41FA5}">
                      <a16:colId xmlns:a16="http://schemas.microsoft.com/office/drawing/2014/main" val="2880231605"/>
                    </a:ext>
                  </a:extLst>
                </a:gridCol>
                <a:gridCol w="4079042">
                  <a:extLst>
                    <a:ext uri="{9D8B030D-6E8A-4147-A177-3AD203B41FA5}">
                      <a16:colId xmlns:a16="http://schemas.microsoft.com/office/drawing/2014/main" val="3125486126"/>
                    </a:ext>
                  </a:extLst>
                </a:gridCol>
                <a:gridCol w="3486416">
                  <a:extLst>
                    <a:ext uri="{9D8B030D-6E8A-4147-A177-3AD203B41FA5}">
                      <a16:colId xmlns:a16="http://schemas.microsoft.com/office/drawing/2014/main" val="1722535411"/>
                    </a:ext>
                  </a:extLst>
                </a:gridCol>
              </a:tblGrid>
              <a:tr h="290850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Criteria</a:t>
                      </a:r>
                      <a:endParaRPr lang="en-US" altLang="zh-TW" sz="1400" dirty="0" smtClean="0">
                        <a:solidFill>
                          <a:srgbClr val="2185C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ScriptName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ScriptName</a:t>
                      </a:r>
                      <a:endParaRPr lang="zh-TW" altLang="en-US" dirty="0" smtClean="0"/>
                    </a:p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208218"/>
                  </a:ext>
                </a:extLst>
              </a:tr>
              <a:tr h="290850">
                <a:tc rowSpan="11"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InputSpacePartition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saveWithEarlyCompleteDate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saveWithNumbericLocation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489449"/>
                  </a:ext>
                </a:extLst>
              </a:tr>
              <a:tr h="2692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saveWithFutureCompleteDate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saveWithEarlyStartDate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251316"/>
                  </a:ext>
                </a:extLst>
              </a:tr>
              <a:tr h="28448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saveWithSettingCompleteTime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saveWithFutureStartDate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208863"/>
                  </a:ext>
                </a:extLst>
              </a:tr>
              <a:tr h="25908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saveWithRandomTextDescription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saveWithThisYearStartDate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168655"/>
                  </a:ext>
                </a:extLst>
              </a:tr>
              <a:tr h="47752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saveWithEarlyDueDateAndCheckTaskListView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saveWithSettingStartTime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36701371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saveWithFutureDueDate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saveWithNoTaskName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02869940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saveWithSettingDueTime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saveWithNoTaskNameAfterSaveTask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38982029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editList_forNullName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saveWithTaskName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591494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editList_forRandomly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saveWithBottomCountryInTimeZone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77794106"/>
                  </a:ext>
                </a:extLst>
              </a:tr>
              <a:tr h="193040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editList_forSpace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dirty="0" err="1" smtClean="0"/>
                        <a:t>saveWithTopCountryInTimeZone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36078462"/>
                  </a:ext>
                </a:extLst>
              </a:tr>
              <a:tr h="320842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saveWithRandomTextURL</a:t>
                      </a:r>
                      <a:endParaRPr lang="zh-TW" altLang="en-US" dirty="0" smtClean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74449253"/>
                  </a:ext>
                </a:extLst>
              </a:tr>
              <a:tr h="29085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 </a:t>
                      </a:r>
                      <a:endParaRPr lang="zh-TW" altLang="en-US" dirty="0"/>
                    </a:p>
                  </a:txBody>
                  <a:tcPr anchor="ctr"/>
                </a:tc>
                <a:tc gridSpan="2"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21</a:t>
                      </a:r>
                      <a:endParaRPr lang="zh-TW" alt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4820437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53608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16</a:t>
            </a:fld>
            <a:endParaRPr lang="en"/>
          </a:p>
        </p:txBody>
      </p:sp>
      <p:graphicFrame>
        <p:nvGraphicFramePr>
          <p:cNvPr id="7" name="表格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2274017"/>
              </p:ext>
            </p:extLst>
          </p:nvPr>
        </p:nvGraphicFramePr>
        <p:xfrm>
          <a:off x="1761422" y="2325532"/>
          <a:ext cx="5592279" cy="20479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34460">
                  <a:extLst>
                    <a:ext uri="{9D8B030D-6E8A-4147-A177-3AD203B41FA5}">
                      <a16:colId xmlns:a16="http://schemas.microsoft.com/office/drawing/2014/main" val="2880231605"/>
                    </a:ext>
                  </a:extLst>
                </a:gridCol>
                <a:gridCol w="2857819">
                  <a:extLst>
                    <a:ext uri="{9D8B030D-6E8A-4147-A177-3AD203B41FA5}">
                      <a16:colId xmlns:a16="http://schemas.microsoft.com/office/drawing/2014/main" val="1722535411"/>
                    </a:ext>
                  </a:extLst>
                </a:gridCol>
              </a:tblGrid>
              <a:tr h="254021">
                <a:tc>
                  <a:txBody>
                    <a:bodyPr/>
                    <a:lstStyle/>
                    <a:p>
                      <a:r>
                        <a:rPr lang="en-US" altLang="zh-TW" sz="1400" dirty="0" smtClean="0"/>
                        <a:t>Criteria</a:t>
                      </a:r>
                      <a:endParaRPr lang="en-US" altLang="zh-TW" sz="1400" dirty="0" smtClean="0">
                        <a:solidFill>
                          <a:srgbClr val="2185C5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ScriptName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57208218"/>
                  </a:ext>
                </a:extLst>
              </a:tr>
              <a:tr h="254021">
                <a:tc rowSpan="4"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err="1" smtClean="0">
                          <a:effectLst/>
                          <a:sym typeface="Arial"/>
                        </a:rPr>
                        <a:t>EditTaskEachChoiceCoverage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/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editTaskEachChoiceSelection1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2489449"/>
                  </a:ext>
                </a:extLst>
              </a:tr>
              <a:tr h="25402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editTaskEachChoiceSelection2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60251316"/>
                  </a:ext>
                </a:extLst>
              </a:tr>
              <a:tr h="254021">
                <a:tc vMerge="1">
                  <a:txBody>
                    <a:bodyPr/>
                    <a:lstStyle/>
                    <a:p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editTaskEachChoiceSelection3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61208863"/>
                  </a:ext>
                </a:extLst>
              </a:tr>
              <a:tr h="254021">
                <a:tc vMerge="1">
                  <a:txBody>
                    <a:bodyPr/>
                    <a:lstStyle/>
                    <a:p>
                      <a:endParaRPr lang="zh-TW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sz="1400" u="none" strike="noStrike" cap="none" dirty="0" smtClean="0">
                          <a:effectLst/>
                          <a:sym typeface="Arial"/>
                        </a:rPr>
                        <a:t>editTaskEachChoiceSelection4</a:t>
                      </a:r>
                      <a:endParaRPr lang="zh-TW" altLang="en-US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7746096"/>
                  </a:ext>
                </a:extLst>
              </a:tr>
              <a:tr h="523975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 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smtClean="0"/>
                        <a:t>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8168655"/>
                  </a:ext>
                </a:extLst>
              </a:tr>
            </a:tbl>
          </a:graphicData>
        </a:graphic>
      </p:graphicFrame>
      <p:sp>
        <p:nvSpPr>
          <p:cNvPr id="6" name="標題 1"/>
          <p:cNvSpPr>
            <a:spLocks noGrp="1"/>
          </p:cNvSpPr>
          <p:nvPr>
            <p:ph type="title"/>
          </p:nvPr>
        </p:nvSpPr>
        <p:spPr>
          <a:xfrm>
            <a:off x="710819" y="779646"/>
            <a:ext cx="6462600" cy="628378"/>
          </a:xfrm>
        </p:spPr>
        <p:txBody>
          <a:bodyPr/>
          <a:lstStyle/>
          <a:p>
            <a:r>
              <a:rPr lang="en-US" altLang="zh-TW" sz="3200" dirty="0" smtClean="0">
                <a:solidFill>
                  <a:srgbClr val="2185C5"/>
                </a:solidFill>
              </a:rPr>
              <a:t>All Test Cases</a:t>
            </a:r>
            <a:endParaRPr lang="zh-TW" altLang="en-US" sz="3200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54057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  <p:sp>
        <p:nvSpPr>
          <p:cNvPr id="5" name="標題 4"/>
          <p:cNvSpPr>
            <a:spLocks noGrp="1"/>
          </p:cNvSpPr>
          <p:nvPr>
            <p:ph type="title"/>
          </p:nvPr>
        </p:nvSpPr>
        <p:spPr>
          <a:xfrm>
            <a:off x="862510" y="625642"/>
            <a:ext cx="7618065" cy="714542"/>
          </a:xfrm>
        </p:spPr>
        <p:txBody>
          <a:bodyPr/>
          <a:lstStyle/>
          <a:p>
            <a:r>
              <a:rPr lang="en-US" altLang="zh-TW" sz="3200" dirty="0" smtClean="0">
                <a:solidFill>
                  <a:srgbClr val="2185C5"/>
                </a:solidFill>
              </a:rPr>
              <a:t>Anomaly</a:t>
            </a:r>
            <a:endParaRPr lang="zh-TW" altLang="en-US" sz="1800" dirty="0">
              <a:solidFill>
                <a:srgbClr val="2185C5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862510" y="1416206"/>
            <a:ext cx="5470914" cy="26007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1. Rotation</a:t>
            </a:r>
          </a:p>
          <a:p>
            <a:pPr>
              <a:lnSpc>
                <a:spcPct val="150000"/>
              </a:lnSpc>
            </a:pPr>
            <a:r>
              <a:rPr lang="en-US" altLang="zh-TW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2. Reenter</a:t>
            </a:r>
          </a:p>
          <a:p>
            <a:pPr>
              <a:lnSpc>
                <a:spcPct val="150000"/>
              </a:lnSpc>
            </a:pPr>
            <a:r>
              <a:rPr lang="en-US" altLang="zh-TW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3. Random Input</a:t>
            </a:r>
          </a:p>
          <a:p>
            <a:pPr>
              <a:lnSpc>
                <a:spcPct val="150000"/>
              </a:lnSpc>
            </a:pPr>
            <a:r>
              <a:rPr lang="en-US" altLang="zh-TW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4. </a:t>
            </a:r>
            <a:r>
              <a:rPr lang="en-US" altLang="zh-TW" sz="1800" dirty="0" err="1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Context:Wifi</a:t>
            </a:r>
            <a:r>
              <a:rPr lang="zh-TW" altLang="en-US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Bluetooth</a:t>
            </a:r>
            <a:r>
              <a:rPr lang="zh-TW" altLang="en-US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、</a:t>
            </a:r>
            <a:r>
              <a:rPr lang="en-US" altLang="zh-TW" sz="1800" dirty="0" err="1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PhoneCall</a:t>
            </a:r>
            <a:r>
              <a:rPr lang="en-US" altLang="zh-TW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…</a:t>
            </a:r>
          </a:p>
          <a:p>
            <a:pPr>
              <a:lnSpc>
                <a:spcPct val="150000"/>
              </a:lnSpc>
            </a:pPr>
            <a:r>
              <a:rPr lang="zh-TW" altLang="en-US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   不測</a:t>
            </a:r>
            <a:r>
              <a:rPr lang="en-US" altLang="zh-TW" sz="18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1800" dirty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:</a:t>
            </a:r>
            <a:r>
              <a:rPr lang="zh-TW" altLang="en-US" sz="1800" dirty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時間不夠再加上此</a:t>
            </a:r>
            <a:r>
              <a:rPr lang="en-US" altLang="zh-TW" sz="1800" dirty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App</a:t>
            </a:r>
            <a:r>
              <a:rPr lang="zh-TW" altLang="en-US" sz="1800" dirty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沒有用到</a:t>
            </a:r>
            <a:endParaRPr lang="en-US" altLang="zh-TW" sz="1800" dirty="0">
              <a:solidFill>
                <a:srgbClr val="73B2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endParaRPr lang="en-US" altLang="zh-TW" sz="2800" dirty="0" smtClean="0">
              <a:solidFill>
                <a:srgbClr val="97ABBC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2510" y="3763728"/>
            <a:ext cx="72009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7307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7345" y="625642"/>
            <a:ext cx="2827580" cy="5634867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221382" y="1340184"/>
            <a:ext cx="6031276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3</a:t>
            </a:r>
            <a:r>
              <a:rPr lang="en-US" altLang="zh-TW" sz="20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. Random Input(by Unicode)</a:t>
            </a:r>
          </a:p>
          <a:p>
            <a:endParaRPr lang="en-US" altLang="zh-TW" sz="2000" dirty="0">
              <a:solidFill>
                <a:srgbClr val="73B2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r>
              <a:rPr lang="en-US" altLang="zh-TW" sz="20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Midterm: </a:t>
            </a:r>
            <a:r>
              <a:rPr lang="zh-TW" altLang="en-US" sz="20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符號</a:t>
            </a:r>
            <a:r>
              <a:rPr lang="en-US" altLang="zh-TW" sz="20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(@#$%^)</a:t>
            </a:r>
            <a:r>
              <a:rPr lang="zh-TW" altLang="en-US" sz="20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 </a:t>
            </a:r>
            <a:r>
              <a:rPr lang="en-US" altLang="zh-TW" sz="2000" dirty="0" smtClean="0">
                <a:solidFill>
                  <a:srgbClr val="73B2DA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rPr>
              <a:t>-&gt; Final: Random Unicode</a:t>
            </a:r>
            <a:endParaRPr lang="en-US" altLang="zh-TW" sz="2000" dirty="0">
              <a:solidFill>
                <a:srgbClr val="73B2DA"/>
              </a:solidFill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2783" y="3123084"/>
            <a:ext cx="3744227" cy="3070361"/>
          </a:xfrm>
          <a:prstGeom prst="rect">
            <a:avLst/>
          </a:prstGeom>
        </p:spPr>
      </p:pic>
      <p:sp>
        <p:nvSpPr>
          <p:cNvPr id="9" name="標題 4"/>
          <p:cNvSpPr txBox="1">
            <a:spLocks/>
          </p:cNvSpPr>
          <p:nvPr/>
        </p:nvSpPr>
        <p:spPr>
          <a:xfrm>
            <a:off x="221382" y="268371"/>
            <a:ext cx="7618065" cy="71454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7ABBC"/>
              </a:buClr>
              <a:buSzPts val="3600"/>
              <a:buFont typeface="Raleway"/>
              <a:buNone/>
              <a:defRPr sz="3600" b="0" i="0" u="none" strike="noStrike" cap="none">
                <a:solidFill>
                  <a:srgbClr val="97ABBC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r>
              <a:rPr lang="en-US" altLang="zh-TW" sz="3200" dirty="0" smtClean="0">
                <a:solidFill>
                  <a:srgbClr val="2185C5"/>
                </a:solidFill>
              </a:rPr>
              <a:t>Anomaly</a:t>
            </a:r>
            <a:endParaRPr lang="zh-TW" altLang="en-US" sz="1800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17157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647514" y="422082"/>
            <a:ext cx="8496486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Testing Tools : </a:t>
            </a:r>
            <a:r>
              <a:rPr lang="en-US" altLang="zh-TW" sz="3200" dirty="0" smtClean="0">
                <a:solidFill>
                  <a:srgbClr val="73B2DA"/>
                </a:solidFill>
              </a:rPr>
              <a:t>AKB-</a:t>
            </a:r>
            <a:r>
              <a:rPr lang="en-US" altLang="zh-TW" sz="3200" dirty="0">
                <a:solidFill>
                  <a:srgbClr val="73B2DA"/>
                </a:solidFill>
              </a:rPr>
              <a:t>Conceptual Diagram</a:t>
            </a: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6161" r="232" b="6062"/>
          <a:stretch/>
        </p:blipFill>
        <p:spPr>
          <a:xfrm>
            <a:off x="1097281" y="1981825"/>
            <a:ext cx="7295948" cy="426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385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2185C5"/>
                </a:solidFill>
              </a:rPr>
              <a:t>Outline</a:t>
            </a:r>
            <a:endParaRPr dirty="0">
              <a:solidFill>
                <a:srgbClr val="2185C5"/>
              </a:solidFill>
            </a:endParaRP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sp>
        <p:nvSpPr>
          <p:cNvPr id="7" name="文字方塊 6"/>
          <p:cNvSpPr txBox="1"/>
          <p:nvPr/>
        </p:nvSpPr>
        <p:spPr>
          <a:xfrm>
            <a:off x="893700" y="1410355"/>
            <a:ext cx="6869954" cy="54476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1. Test Criteria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2. Approach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3.</a:t>
            </a:r>
            <a:r>
              <a:rPr lang="en-US" altLang="zh-TW" sz="24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All Test </a:t>
            </a:r>
            <a:r>
              <a:rPr lang="en-US" altLang="zh-TW" sz="24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C</a:t>
            </a: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ases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4.</a:t>
            </a:r>
            <a:r>
              <a:rPr lang="en-US" altLang="zh-TW" sz="24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</a:t>
            </a: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Testing Tools : AKB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5. Demo Sample Test Case and AKB 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6. Live </a:t>
            </a: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demo</a:t>
            </a: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7. Test Results Analyze</a:t>
            </a:r>
            <a:endParaRPr lang="zh-TW" altLang="en-US" sz="2400" dirty="0">
              <a:solidFill>
                <a:srgbClr val="2185C5"/>
              </a:solidFill>
              <a:latin typeface="Raleway" panose="02020500000000000000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8</a:t>
            </a:r>
            <a:r>
              <a:rPr lang="en-US" altLang="zh-TW" sz="24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. </a:t>
            </a: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Pass/Fail</a:t>
            </a:r>
          </a:p>
          <a:p>
            <a:pPr>
              <a:lnSpc>
                <a:spcPct val="150000"/>
              </a:lnSpc>
            </a:pPr>
            <a:r>
              <a:rPr lang="en-US" altLang="zh-TW" sz="24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9. Team member contributions </a:t>
            </a: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and </a:t>
            </a:r>
            <a:r>
              <a:rPr lang="en-US" altLang="zh-TW" sz="24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feedbacks</a:t>
            </a:r>
          </a:p>
          <a:p>
            <a:endParaRPr lang="en-US" altLang="zh-TW" sz="2400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3010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608235" y="1097279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Testing Tools : </a:t>
            </a:r>
            <a:r>
              <a:rPr lang="en-US" altLang="zh-TW" sz="2400" dirty="0" smtClean="0">
                <a:solidFill>
                  <a:srgbClr val="73B2DA"/>
                </a:solidFill>
              </a:rPr>
              <a:t>AKB-How to write and run a script</a:t>
            </a:r>
            <a:endParaRPr lang="en-US" altLang="zh-TW" sz="2400" dirty="0">
              <a:solidFill>
                <a:srgbClr val="73B2DA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3" name="文字方塊 2"/>
          <p:cNvSpPr txBox="1"/>
          <p:nvPr/>
        </p:nvSpPr>
        <p:spPr>
          <a:xfrm>
            <a:off x="3022331" y="3070458"/>
            <a:ext cx="36479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latin typeface="Raleway" panose="02020500000000000000" charset="0"/>
                <a:hlinkClick r:id="rId3"/>
              </a:rPr>
              <a:t>How to write and run a script</a:t>
            </a:r>
            <a:endParaRPr lang="zh-TW" altLang="en-US" sz="1800" dirty="0">
              <a:latin typeface="Raleway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1854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761390" y="932222"/>
            <a:ext cx="8267885" cy="723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>
                <a:solidFill>
                  <a:srgbClr val="2185C5"/>
                </a:solidFill>
              </a:rPr>
              <a:t>Live Demo</a:t>
            </a:r>
            <a:endParaRPr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5" name="文字方塊 4"/>
          <p:cNvSpPr txBox="1"/>
          <p:nvPr/>
        </p:nvSpPr>
        <p:spPr>
          <a:xfrm>
            <a:off x="3976118" y="3051207"/>
            <a:ext cx="18384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>
                <a:latin typeface="Raleway" panose="02020500000000000000" charset="0"/>
                <a:hlinkClick r:id="rId3"/>
              </a:rPr>
              <a:t>Live Demo</a:t>
            </a:r>
            <a:endParaRPr lang="zh-TW" altLang="en-US" sz="1800" dirty="0">
              <a:latin typeface="Raleway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2544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177507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Test Results Analyze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7B6DC6DC-B5FF-654E-8F9D-288EB8D56A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3457498"/>
              </p:ext>
            </p:extLst>
          </p:nvPr>
        </p:nvGraphicFramePr>
        <p:xfrm>
          <a:off x="2194559" y="1096620"/>
          <a:ext cx="600616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18822">
                  <a:extLst>
                    <a:ext uri="{9D8B030D-6E8A-4147-A177-3AD203B41FA5}">
                      <a16:colId xmlns:a16="http://schemas.microsoft.com/office/drawing/2014/main" val="1586356960"/>
                    </a:ext>
                  </a:extLst>
                </a:gridCol>
                <a:gridCol w="2787343">
                  <a:extLst>
                    <a:ext uri="{9D8B030D-6E8A-4147-A177-3AD203B41FA5}">
                      <a16:colId xmlns:a16="http://schemas.microsoft.com/office/drawing/2014/main" val="3843539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Scripts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Statement Coverage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94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EditTaskEachChoiceCoverage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635517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CategoryEachChoiceCoverage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54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EdgeCoverage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49%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381836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InputSpacePartition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256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UseCaseCoverage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60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TotalScript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59%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137074"/>
                  </a:ext>
                </a:extLst>
              </a:tr>
            </a:tbl>
          </a:graphicData>
        </a:graphic>
      </p:graphicFrame>
      <p:sp>
        <p:nvSpPr>
          <p:cNvPr id="3" name="文字方塊 2"/>
          <p:cNvSpPr txBox="1"/>
          <p:nvPr/>
        </p:nvSpPr>
        <p:spPr>
          <a:xfrm>
            <a:off x="232850" y="769613"/>
            <a:ext cx="266619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Sorted by Statement Coverage: </a:t>
            </a:r>
            <a:endParaRPr lang="zh-TW" altLang="en-US" dirty="0">
              <a:solidFill>
                <a:srgbClr val="2185C5"/>
              </a:solidFill>
            </a:endParaRPr>
          </a:p>
        </p:txBody>
      </p:sp>
      <p:graphicFrame>
        <p:nvGraphicFramePr>
          <p:cNvPr id="8" name="Table 4">
            <a:extLst>
              <a:ext uri="{FF2B5EF4-FFF2-40B4-BE49-F238E27FC236}">
                <a16:creationId xmlns:a16="http://schemas.microsoft.com/office/drawing/2014/main" id="{8CABC6BF-674E-AB4B-8C2B-E89AC50EDD5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0295546"/>
              </p:ext>
            </p:extLst>
          </p:nvPr>
        </p:nvGraphicFramePr>
        <p:xfrm>
          <a:off x="2194558" y="4038738"/>
          <a:ext cx="6006165" cy="2595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224465">
                  <a:extLst>
                    <a:ext uri="{9D8B030D-6E8A-4147-A177-3AD203B41FA5}">
                      <a16:colId xmlns:a16="http://schemas.microsoft.com/office/drawing/2014/main" val="1586356960"/>
                    </a:ext>
                  </a:extLst>
                </a:gridCol>
                <a:gridCol w="2781700">
                  <a:extLst>
                    <a:ext uri="{9D8B030D-6E8A-4147-A177-3AD203B41FA5}">
                      <a16:colId xmlns:a16="http://schemas.microsoft.com/office/drawing/2014/main" val="38435392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Scripts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Branch Coverage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769490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EditTaskEachChoiceCoverage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25%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679189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EdgeCoverage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33%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2015787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CategoryEachChoiceCoverage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34%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05487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InputSpacePartition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4925696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UseCaseCoverage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39%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950601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b="1" dirty="0" err="1"/>
                        <a:t>TotalScript</a:t>
                      </a:r>
                      <a:endParaRPr lang="en-US" b="1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b="1" dirty="0"/>
                        <a:t>46%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21137074"/>
                  </a:ext>
                </a:extLst>
              </a:tr>
            </a:tbl>
          </a:graphicData>
        </a:graphic>
      </p:graphicFrame>
      <p:sp>
        <p:nvSpPr>
          <p:cNvPr id="5" name="文字方塊 4"/>
          <p:cNvSpPr txBox="1"/>
          <p:nvPr/>
        </p:nvSpPr>
        <p:spPr>
          <a:xfrm>
            <a:off x="232850" y="3730961"/>
            <a:ext cx="24929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Sorted by </a:t>
            </a:r>
            <a:r>
              <a:rPr lang="en-US" altLang="zh-TW" dirty="0" smtClean="0">
                <a:solidFill>
                  <a:srgbClr val="2185C5"/>
                </a:solidFill>
              </a:rPr>
              <a:t>Branch Coverage: 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7" name="矩形 6"/>
          <p:cNvSpPr/>
          <p:nvPr/>
        </p:nvSpPr>
        <p:spPr>
          <a:xfrm>
            <a:off x="2194557" y="1809549"/>
            <a:ext cx="6006165" cy="73095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/>
          <p:cNvSpPr/>
          <p:nvPr/>
        </p:nvSpPr>
        <p:spPr>
          <a:xfrm>
            <a:off x="2194557" y="4781623"/>
            <a:ext cx="6006165" cy="71440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矩形 8"/>
          <p:cNvSpPr/>
          <p:nvPr/>
        </p:nvSpPr>
        <p:spPr>
          <a:xfrm>
            <a:off x="4842286" y="3146387"/>
            <a:ext cx="4186989" cy="886172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TW" altLang="en-US" dirty="0" smtClean="0">
                <a:latin typeface="Raleway" panose="02020500000000000000" charset="0"/>
                <a:ea typeface="微軟正黑體" panose="020B0604030504040204" pitchFamily="34" charset="-120"/>
              </a:rPr>
              <a:t>可能是</a:t>
            </a:r>
            <a:r>
              <a:rPr lang="en-US" altLang="zh-TW" b="1" dirty="0" err="1" smtClean="0">
                <a:latin typeface="Raleway" panose="02020500000000000000" charset="0"/>
                <a:ea typeface="微軟正黑體" panose="020B0604030504040204" pitchFamily="34" charset="-120"/>
              </a:rPr>
              <a:t>EdgeCoverage</a:t>
            </a:r>
            <a:r>
              <a:rPr lang="zh-TW" altLang="en-US" dirty="0" smtClean="0">
                <a:latin typeface="Raleway" panose="02020500000000000000" charset="0"/>
                <a:ea typeface="微軟正黑體" panose="020B0604030504040204" pitchFamily="34" charset="-120"/>
              </a:rPr>
              <a:t>比較少處理邏輯部分，相對的</a:t>
            </a:r>
            <a:r>
              <a:rPr lang="en-US" altLang="zh-TW" b="1" dirty="0" err="1">
                <a:latin typeface="Raleway" panose="02020500000000000000" charset="0"/>
                <a:ea typeface="微軟正黑體" panose="020B0604030504040204" pitchFamily="34" charset="-120"/>
              </a:rPr>
              <a:t>CategoryEachChoiceCoverage</a:t>
            </a:r>
            <a:endParaRPr lang="en-US" altLang="zh-TW" b="1" dirty="0">
              <a:latin typeface="Raleway" panose="02020500000000000000" charset="0"/>
              <a:ea typeface="微軟正黑體" panose="020B0604030504040204" pitchFamily="34" charset="-120"/>
            </a:endParaRPr>
          </a:p>
          <a:p>
            <a:pPr algn="ctr"/>
            <a:r>
              <a:rPr lang="zh-TW" altLang="en-US" dirty="0" smtClean="0">
                <a:latin typeface="Raleway" panose="02020500000000000000" charset="0"/>
                <a:ea typeface="微軟正黑體" panose="020B0604030504040204" pitchFamily="34" charset="-120"/>
              </a:rPr>
              <a:t>比較多判斷</a:t>
            </a:r>
            <a:endParaRPr lang="zh-TW" altLang="en-US" dirty="0">
              <a:latin typeface="Ralew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13436337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1" grpId="0" animBg="1"/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761390" y="989974"/>
            <a:ext cx="8267885" cy="723324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>
                <a:solidFill>
                  <a:srgbClr val="2185C5"/>
                </a:solidFill>
              </a:rPr>
              <a:t>Test Results </a:t>
            </a:r>
            <a:r>
              <a:rPr lang="en-US" altLang="zh-TW" dirty="0" smtClean="0">
                <a:solidFill>
                  <a:srgbClr val="2185C5"/>
                </a:solidFill>
              </a:rPr>
              <a:t>Analyze – CI Report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3" name="文字方塊 2"/>
          <p:cNvSpPr txBox="1"/>
          <p:nvPr/>
        </p:nvSpPr>
        <p:spPr>
          <a:xfrm>
            <a:off x="3936733" y="3012707"/>
            <a:ext cx="274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latin typeface="Raleway" panose="02020500000000000000" charset="0"/>
                <a:hlinkClick r:id="rId3"/>
              </a:rPr>
              <a:t>CI Report</a:t>
            </a:r>
            <a:endParaRPr lang="zh-TW" altLang="en-US" sz="1800" dirty="0">
              <a:latin typeface="Raleway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768328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118125" y="67377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Pass/Fail</a:t>
            </a: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905"/>
          <a:stretch/>
        </p:blipFill>
        <p:spPr>
          <a:xfrm>
            <a:off x="232850" y="604059"/>
            <a:ext cx="8911150" cy="61780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8973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118125" y="67377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Pass/Fail</a:t>
            </a: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13"/>
          <a:stretch/>
        </p:blipFill>
        <p:spPr>
          <a:xfrm>
            <a:off x="231007" y="561452"/>
            <a:ext cx="8912994" cy="622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697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232850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</a:t>
            </a:r>
            <a:r>
              <a:rPr lang="en-US" altLang="zh-TW" dirty="0">
                <a:solidFill>
                  <a:srgbClr val="2185C5"/>
                </a:solidFill>
              </a:rPr>
              <a:t>and Bug</a:t>
            </a: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  <p:graphicFrame>
        <p:nvGraphicFramePr>
          <p:cNvPr id="4" name="Table 3">
            <a:extLst>
              <a:ext uri="{FF2B5EF4-FFF2-40B4-BE49-F238E27FC236}">
                <a16:creationId xmlns:a16="http://schemas.microsoft.com/office/drawing/2014/main" id="{5B55A893-8170-7344-89CD-A43153217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8282545"/>
              </p:ext>
            </p:extLst>
          </p:nvPr>
        </p:nvGraphicFramePr>
        <p:xfrm>
          <a:off x="681452" y="1386798"/>
          <a:ext cx="8013946" cy="4450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07577">
                  <a:extLst>
                    <a:ext uri="{9D8B030D-6E8A-4147-A177-3AD203B41FA5}">
                      <a16:colId xmlns:a16="http://schemas.microsoft.com/office/drawing/2014/main" val="946634356"/>
                    </a:ext>
                  </a:extLst>
                </a:gridCol>
                <a:gridCol w="3869356">
                  <a:extLst>
                    <a:ext uri="{9D8B030D-6E8A-4147-A177-3AD203B41FA5}">
                      <a16:colId xmlns:a16="http://schemas.microsoft.com/office/drawing/2014/main" val="3696208430"/>
                    </a:ext>
                  </a:extLst>
                </a:gridCol>
                <a:gridCol w="1637013">
                  <a:extLst>
                    <a:ext uri="{9D8B030D-6E8A-4147-A177-3AD203B41FA5}">
                      <a16:colId xmlns:a16="http://schemas.microsoft.com/office/drawing/2014/main" val="217390743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Bug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Scripts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smtClean="0"/>
                        <a:t>Crash</a:t>
                      </a:r>
                      <a:r>
                        <a:rPr lang="en-US" baseline="0" dirty="0" smtClean="0"/>
                        <a:t>/Anomaly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72373251"/>
                  </a:ext>
                </a:extLst>
              </a:tr>
              <a:tr h="370840">
                <a:tc rowSpan="6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1.SelectYear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saveWithEarlyCompleteDate</a:t>
                      </a:r>
                      <a:endParaRPr lang="en-US" dirty="0"/>
                    </a:p>
                  </a:txBody>
                  <a:tcPr/>
                </a:tc>
                <a:tc rowSpan="10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baseline="0" dirty="0" smtClean="0"/>
                        <a:t>Bug</a:t>
                      </a:r>
                      <a:endParaRPr lang="en-US" altLang="zh-TW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926907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saveWithFutureCompleteDate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10102084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saveWithEarlyDueDate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19096825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saveWithFutureDueDate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014410812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saveWithEarlyStartDate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1468727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saveWithFutureStartDate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77145959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2.TimeZone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saveWithSettingDueTime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46801518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saveWithSettingCompleteTime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53470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3.EditTaskTitleNull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saveWithNoTaskNameAfterSaveTask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99285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4.ViewTaskCompletePercent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viewTask</a:t>
                      </a:r>
                      <a:endParaRPr lang="en-US" dirty="0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en-US" altLang="zh-TW" dirty="0" smtClean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126256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l"/>
                      <a:r>
                        <a:rPr lang="en-US" dirty="0" smtClean="0"/>
                        <a:t>5.EditTasks-CheckList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editTask_CheckList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Crash</a:t>
                      </a:r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354575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04781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608236" y="433138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Bug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608236" y="1379707"/>
            <a:ext cx="3617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Select Year : </a:t>
            </a:r>
          </a:p>
          <a:p>
            <a:endParaRPr lang="en-US" altLang="zh-TW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endParaRPr lang="en-US" altLang="zh-TW" sz="18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1. 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設定時間為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1900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or 2040 up </a:t>
            </a:r>
            <a:endParaRPr lang="en-US" altLang="zh-TW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2. 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選擇完後畫面出現為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1970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0181" y="1112696"/>
            <a:ext cx="2903729" cy="5067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930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600907" y="442763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</a:t>
            </a:r>
            <a:r>
              <a:rPr lang="en-US" altLang="zh-TW" dirty="0">
                <a:solidFill>
                  <a:srgbClr val="2185C5"/>
                </a:solidFill>
              </a:rPr>
              <a:t>Bug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600907" y="1388759"/>
            <a:ext cx="361725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Edit Task Title Null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 </a:t>
            </a:r>
          </a:p>
          <a:p>
            <a:endParaRPr lang="en-US" altLang="zh-TW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endParaRPr lang="en-US" altLang="zh-TW" sz="18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在新增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Task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時，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name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為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null 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會無法新增，但是在編輯畫面時就可以輸入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Null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2727" y="1122321"/>
            <a:ext cx="2914030" cy="5151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551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521608" y="442763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</a:t>
            </a:r>
            <a:r>
              <a:rPr lang="en-US" altLang="zh-TW" dirty="0">
                <a:solidFill>
                  <a:srgbClr val="2185C5"/>
                </a:solidFill>
              </a:rPr>
              <a:t>Bug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521608" y="1475384"/>
            <a:ext cx="3617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</a:rPr>
              <a:t>ViewTaskCompletePercent</a:t>
            </a:r>
            <a:r>
              <a:rPr lang="en-US" altLang="zh-TW" sz="1800" dirty="0">
                <a:solidFill>
                  <a:srgbClr val="2185C5"/>
                </a:solidFill>
                <a:latin typeface="Raleway" panose="02020500000000000000" charset="0"/>
              </a:rPr>
              <a:t>: </a:t>
            </a:r>
            <a:endParaRPr lang="en-US" altLang="zh-TW" sz="1800" dirty="0" smtClean="0">
              <a:solidFill>
                <a:srgbClr val="2185C5"/>
              </a:solidFill>
              <a:latin typeface="Raleway" panose="02020500000000000000" charset="0"/>
            </a:endParaRPr>
          </a:p>
          <a:p>
            <a:endParaRPr lang="en-US" altLang="zh-TW" sz="1800" dirty="0">
              <a:solidFill>
                <a:srgbClr val="2185C5"/>
              </a:solidFill>
              <a:latin typeface="Raleway" panose="02020500000000000000" charset="0"/>
            </a:endParaRPr>
          </a:p>
          <a:p>
            <a:endParaRPr lang="en-US" altLang="zh-TW" sz="1800" dirty="0" smtClean="0">
              <a:solidFill>
                <a:srgbClr val="2185C5"/>
              </a:solidFill>
              <a:latin typeface="Raleway" panose="02020500000000000000" charset="0"/>
            </a:endParaRPr>
          </a:p>
          <a:p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</a:rPr>
              <a:t>CheckList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</a:rPr>
              <a:t> 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</a:rPr>
              <a:t>全部打勾後在刪掉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</a:rPr>
              <a:t>Item 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</a:rPr>
              <a:t>會發現完成度還是維持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</a:rPr>
              <a:t>100%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183" y="1084045"/>
            <a:ext cx="3008506" cy="531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9431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274650"/>
            <a:ext cx="6462600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Test Criteria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  <p:sp>
        <p:nvSpPr>
          <p:cNvPr id="8" name="矩形 7"/>
          <p:cNvSpPr/>
          <p:nvPr/>
        </p:nvSpPr>
        <p:spPr>
          <a:xfrm>
            <a:off x="893700" y="1632595"/>
            <a:ext cx="7271238" cy="369331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</a:t>
            </a: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ode Statement Coverage:</a:t>
            </a:r>
            <a:endParaRPr lang="zh-TW" altLang="zh-TW" sz="20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"/>
            </a:pPr>
            <a:r>
              <a:rPr lang="en-US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Suspension criteria: </a:t>
            </a:r>
            <a:endParaRPr lang="zh-TW" altLang="zh-TW" sz="1800" kern="1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90600"/>
            <a:r>
              <a:rPr lang="zh-TW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當達到</a:t>
            </a:r>
            <a:r>
              <a:rPr lang="en-US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40% </a:t>
            </a:r>
            <a:r>
              <a:rPr lang="zh-TW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</a:t>
            </a:r>
            <a:r>
              <a:rPr lang="en-US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test cases</a:t>
            </a:r>
            <a:r>
              <a:rPr lang="zh-TW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不通過時，所有測試人員暫停測試，並且集中處理所有沒通過的</a:t>
            </a:r>
            <a:r>
              <a:rPr lang="en-US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test </a:t>
            </a:r>
            <a:r>
              <a:rPr lang="en-US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cases</a:t>
            </a:r>
            <a:r>
              <a:rPr lang="zh-TW" altLang="en-US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，確認是</a:t>
            </a:r>
            <a:r>
              <a:rPr lang="en-US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App</a:t>
            </a:r>
            <a:r>
              <a:rPr lang="zh-TW" altLang="en-US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的問題</a:t>
            </a:r>
            <a:r>
              <a:rPr lang="en-US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確認是</a:t>
            </a:r>
            <a:r>
              <a:rPr lang="en-US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App</a:t>
            </a:r>
            <a:r>
              <a:rPr lang="zh-TW" altLang="en-US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錯誤的話就回報 </a:t>
            </a:r>
            <a:r>
              <a:rPr lang="en-US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Bug)</a:t>
            </a:r>
            <a:r>
              <a:rPr lang="zh-TW" altLang="en-US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還是</a:t>
            </a:r>
            <a:r>
              <a:rPr lang="en-US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test case </a:t>
            </a:r>
            <a:r>
              <a:rPr lang="zh-TW" altLang="en-US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撰寫問題</a:t>
            </a:r>
            <a:r>
              <a:rPr lang="zh-TW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800" kern="1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90600"/>
            <a:endParaRPr lang="zh-TW" altLang="zh-TW" sz="1800" kern="1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"/>
            </a:pPr>
            <a:r>
              <a:rPr lang="en-US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Resumption criteria: </a:t>
            </a:r>
            <a:endParaRPr lang="zh-TW" altLang="zh-TW" sz="1800" kern="1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90600"/>
            <a:r>
              <a:rPr lang="zh-TW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在</a:t>
            </a:r>
            <a:r>
              <a:rPr lang="zh-TW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解決不</a:t>
            </a:r>
            <a:r>
              <a:rPr lang="zh-TW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通過的</a:t>
            </a:r>
            <a:r>
              <a:rPr lang="en-US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test cases</a:t>
            </a:r>
            <a:r>
              <a:rPr lang="zh-TW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後，所有測試人員繼續進行接下來的測試</a:t>
            </a:r>
            <a:r>
              <a:rPr lang="zh-TW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en-US" altLang="zh-TW" sz="1800" kern="1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90600"/>
            <a:endParaRPr lang="zh-TW" altLang="zh-TW" sz="1800" kern="1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742950" lvl="1" indent="-285750">
              <a:buFont typeface="Wingdings" panose="05000000000000000000" pitchFamily="2" charset="2"/>
              <a:buChar char=""/>
            </a:pPr>
            <a:r>
              <a:rPr lang="en-US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Approval criteria: </a:t>
            </a:r>
            <a:endParaRPr lang="zh-TW" altLang="zh-TW" sz="1800" kern="1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990600"/>
            <a:r>
              <a:rPr lang="zh-TW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所有</a:t>
            </a:r>
            <a:r>
              <a:rPr lang="en-US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test cases </a:t>
            </a:r>
            <a:r>
              <a:rPr lang="zh-TW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必須</a:t>
            </a:r>
            <a:r>
              <a:rPr lang="zh-TW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通過</a:t>
            </a:r>
            <a:r>
              <a:rPr lang="en-US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</a:t>
            </a:r>
            <a:r>
              <a:rPr lang="zh-TW" altLang="en-US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確認行為無誤</a:t>
            </a:r>
            <a:r>
              <a:rPr lang="en-US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)</a:t>
            </a:r>
            <a:r>
              <a:rPr lang="zh-TW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，</a:t>
            </a:r>
            <a:r>
              <a:rPr lang="zh-TW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並且達到程式覆蓋率</a:t>
            </a:r>
            <a:r>
              <a:rPr lang="en-US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(Code coverage) </a:t>
            </a:r>
            <a:r>
              <a:rPr lang="en-US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70</a:t>
            </a:r>
            <a:r>
              <a:rPr lang="en-US" altLang="zh-TW" sz="1800" kern="1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%</a:t>
            </a:r>
            <a:r>
              <a:rPr lang="zh-TW" altLang="zh-TW" sz="1800" kern="1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。</a:t>
            </a:r>
            <a:endParaRPr lang="zh-TW" altLang="zh-TW" sz="1800" kern="1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569735" y="517269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</a:t>
            </a:r>
            <a:r>
              <a:rPr lang="en-US" altLang="zh-TW" dirty="0">
                <a:solidFill>
                  <a:srgbClr val="2185C5"/>
                </a:solidFill>
              </a:rPr>
              <a:t>Bug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569735" y="1501228"/>
            <a:ext cx="3617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TimeZone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 </a:t>
            </a:r>
          </a:p>
          <a:p>
            <a:endParaRPr lang="en-US" altLang="zh-TW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endParaRPr lang="en-US" altLang="zh-TW" sz="18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在完成時間設定為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12:00AM ,</a:t>
            </a:r>
          </a:p>
          <a:p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在查看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Task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時，會被改成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8:00AM</a:t>
            </a:r>
          </a:p>
        </p:txBody>
      </p:sp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310" y="1193951"/>
            <a:ext cx="2800952" cy="5379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54132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552861" y="346510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</a:t>
            </a:r>
            <a:r>
              <a:rPr lang="en-US" altLang="zh-TW" dirty="0">
                <a:solidFill>
                  <a:srgbClr val="2185C5"/>
                </a:solidFill>
              </a:rPr>
              <a:t>Bug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552861" y="1434866"/>
            <a:ext cx="361725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EditTasks-CheckList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 </a:t>
            </a:r>
          </a:p>
          <a:p>
            <a:endParaRPr lang="en-US" altLang="zh-TW" sz="18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endParaRPr lang="en-US" altLang="zh-TW" sz="18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新增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item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在</a:t>
            </a:r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CheckList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裡，再把中間的刪掉，再按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next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就會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Crash</a:t>
            </a: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5063" y="1026068"/>
            <a:ext cx="3190371" cy="5568214"/>
          </a:xfrm>
          <a:prstGeom prst="rect">
            <a:avLst/>
          </a:prstGeom>
        </p:spPr>
      </p:pic>
      <p:sp>
        <p:nvSpPr>
          <p:cNvPr id="6" name="文字方塊 5"/>
          <p:cNvSpPr txBox="1"/>
          <p:nvPr/>
        </p:nvSpPr>
        <p:spPr>
          <a:xfrm>
            <a:off x="552861" y="2912194"/>
            <a:ext cx="13625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hlinkClick r:id="rId4"/>
              </a:rPr>
              <a:t>Issue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  <a:hlinkClick r:id="rId4"/>
              </a:rPr>
              <a:t>回報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595471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403729" y="375386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</a:t>
            </a:r>
            <a:r>
              <a:rPr lang="en-US" altLang="zh-TW" dirty="0">
                <a:solidFill>
                  <a:srgbClr val="2185C5"/>
                </a:solidFill>
              </a:rPr>
              <a:t>Bug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403729" y="1399311"/>
            <a:ext cx="563131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EditTasks-CheckList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 </a:t>
            </a:r>
          </a:p>
          <a:p>
            <a:endParaRPr lang="en-US" altLang="zh-TW" sz="18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r>
              <a:rPr lang="zh-TW" altLang="en-US" sz="18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錯誤原因：發生這個錯誤主要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是</a:t>
            </a:r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ViewGroup</a:t>
            </a:r>
            <a:r>
              <a:rPr lang="zh-TW" altLang="en-US" sz="18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等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容器移除底下的物件，</a:t>
            </a:r>
            <a:r>
              <a:rPr lang="zh-TW" altLang="en-US" sz="18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但卻沒有移除該子查看上面的焦點對焦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，導致</a:t>
            </a:r>
            <a:r>
              <a:rPr lang="zh-TW" altLang="en-US" sz="18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了該異常的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產生</a:t>
            </a:r>
            <a:endParaRPr lang="en-US" altLang="zh-TW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0063" y="974503"/>
            <a:ext cx="2210512" cy="3858047"/>
          </a:xfrm>
          <a:prstGeom prst="rect">
            <a:avLst/>
          </a:prstGeom>
        </p:spPr>
      </p:pic>
      <p:pic>
        <p:nvPicPr>
          <p:cNvPr id="2050" name="Picture 2" descr="https://i.imgur.com/X0eIF7i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29" y="5004209"/>
            <a:ext cx="8625546" cy="1188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997803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569734" y="405999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Rotation and Reenter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403729" y="1399311"/>
            <a:ext cx="563131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</p:txBody>
      </p:sp>
      <p:graphicFrame>
        <p:nvGraphicFramePr>
          <p:cNvPr id="3" name="表格 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31508968"/>
              </p:ext>
            </p:extLst>
          </p:nvPr>
        </p:nvGraphicFramePr>
        <p:xfrm>
          <a:off x="3050676" y="1730218"/>
          <a:ext cx="3048000" cy="12598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4000">
                  <a:extLst>
                    <a:ext uri="{9D8B030D-6E8A-4147-A177-3AD203B41FA5}">
                      <a16:colId xmlns:a16="http://schemas.microsoft.com/office/drawing/2014/main" val="3985856141"/>
                    </a:ext>
                  </a:extLst>
                </a:gridCol>
                <a:gridCol w="1524000">
                  <a:extLst>
                    <a:ext uri="{9D8B030D-6E8A-4147-A177-3AD203B41FA5}">
                      <a16:colId xmlns:a16="http://schemas.microsoft.com/office/drawing/2014/main" val="1639002771"/>
                    </a:ext>
                  </a:extLst>
                </a:gridCol>
              </a:tblGrid>
              <a:tr h="412549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Anomally</a:t>
                      </a:r>
                      <a:r>
                        <a:rPr lang="en-US" altLang="zh-TW" baseline="0" dirty="0" smtClean="0"/>
                        <a:t> = false 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Anomally</a:t>
                      </a:r>
                      <a:r>
                        <a:rPr lang="en-US" altLang="zh-TW" baseline="0" dirty="0" smtClean="0"/>
                        <a:t> = true 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6868681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56 passed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24 passed</a:t>
                      </a:r>
                      <a:endParaRPr lang="zh-TW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19215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11</a:t>
                      </a:r>
                      <a:r>
                        <a:rPr lang="en-US" altLang="zh-TW" baseline="0" dirty="0" smtClean="0"/>
                        <a:t> failed</a:t>
                      </a:r>
                      <a:endParaRPr lang="zh-TW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43 failed </a:t>
                      </a:r>
                      <a:endParaRPr lang="zh-TW" altLang="en-US" dirty="0" smtClean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6918957"/>
                  </a:ext>
                </a:extLst>
              </a:tr>
            </a:tbl>
          </a:graphicData>
        </a:graphic>
      </p:graphicFrame>
      <p:sp>
        <p:nvSpPr>
          <p:cNvPr id="6" name="文字方塊 5"/>
          <p:cNvSpPr txBox="1"/>
          <p:nvPr/>
        </p:nvSpPr>
        <p:spPr>
          <a:xfrm>
            <a:off x="1869711" y="3325790"/>
            <a:ext cx="540993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經人工確認後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</a:t>
            </a:r>
          </a:p>
          <a:p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	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翻轉後視窗消失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 27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個腳本中出現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</a:p>
          <a:p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	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畫面經過翻轉後回到頂端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 6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個腳本中出現</a:t>
            </a:r>
            <a:endParaRPr lang="en-US" altLang="zh-TW" sz="18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			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</p:txBody>
      </p:sp>
      <p:sp>
        <p:nvSpPr>
          <p:cNvPr id="7" name="文字方塊 6"/>
          <p:cNvSpPr txBox="1"/>
          <p:nvPr/>
        </p:nvSpPr>
        <p:spPr>
          <a:xfrm>
            <a:off x="1869711" y="4554074"/>
            <a:ext cx="19418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共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3</a:t>
            </a:r>
            <a:r>
              <a:rPr lang="zh-TW" altLang="en-US" sz="18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種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Anomaly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</p:txBody>
      </p:sp>
      <p:sp>
        <p:nvSpPr>
          <p:cNvPr id="4" name="文字方塊 3"/>
          <p:cNvSpPr txBox="1"/>
          <p:nvPr/>
        </p:nvSpPr>
        <p:spPr>
          <a:xfrm>
            <a:off x="1869711" y="5230291"/>
            <a:ext cx="156650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dirty="0" smtClean="0">
                <a:hlinkClick r:id="rId3"/>
              </a:rPr>
              <a:t>Demo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3153015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615485" y="442544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629509" y="1360918"/>
            <a:ext cx="56313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2185C5"/>
                </a:solidFill>
                <a:latin typeface="Raleway" panose="02020500000000000000" charset="0"/>
              </a:rPr>
              <a:t>Rotation Back To Top</a:t>
            </a: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5165" y="1344602"/>
            <a:ext cx="5035410" cy="50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18104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615485" y="1389686"/>
            <a:ext cx="277181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2185C5"/>
                </a:solidFill>
                <a:latin typeface="Raleway" panose="02020500000000000000" charset="0"/>
              </a:rPr>
              <a:t>Rotate Calendar Disappear </a:t>
            </a: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0924" y="1350343"/>
            <a:ext cx="5029651" cy="5013834"/>
          </a:xfrm>
          <a:prstGeom prst="rect">
            <a:avLst/>
          </a:prstGeom>
        </p:spPr>
      </p:pic>
      <p:sp>
        <p:nvSpPr>
          <p:cNvPr id="7" name="Google Shape;145;p19"/>
          <p:cNvSpPr txBox="1">
            <a:spLocks noGrp="1"/>
          </p:cNvSpPr>
          <p:nvPr>
            <p:ph type="title"/>
          </p:nvPr>
        </p:nvSpPr>
        <p:spPr>
          <a:xfrm>
            <a:off x="615485" y="442544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5273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615485" y="1360810"/>
            <a:ext cx="319977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2185C5"/>
                </a:solidFill>
                <a:latin typeface="Raleway" panose="02020500000000000000" charset="0"/>
              </a:rPr>
              <a:t>Rotate </a:t>
            </a:r>
            <a:r>
              <a:rPr lang="en-US" altLang="zh-TW" sz="1600" dirty="0" err="1" smtClean="0">
                <a:solidFill>
                  <a:srgbClr val="2185C5"/>
                </a:solidFill>
                <a:latin typeface="Raleway" panose="02020500000000000000" charset="0"/>
              </a:rPr>
              <a:t>PopUp</a:t>
            </a:r>
            <a:r>
              <a:rPr lang="en-US" altLang="zh-TW" sz="1600" dirty="0" smtClean="0">
                <a:solidFill>
                  <a:srgbClr val="2185C5"/>
                </a:solidFill>
                <a:latin typeface="Raleway" panose="02020500000000000000" charset="0"/>
              </a:rPr>
              <a:t> </a:t>
            </a:r>
          </a:p>
          <a:p>
            <a:r>
              <a:rPr lang="en-US" altLang="zh-TW" sz="1600" dirty="0" smtClean="0">
                <a:solidFill>
                  <a:srgbClr val="2185C5"/>
                </a:solidFill>
                <a:latin typeface="Raleway" panose="02020500000000000000" charset="0"/>
              </a:rPr>
              <a:t>Dialog Disappear</a:t>
            </a:r>
          </a:p>
          <a:p>
            <a:endParaRPr lang="en-US" altLang="zh-TW" sz="1600" dirty="0" smtClean="0">
              <a:solidFill>
                <a:srgbClr val="2185C5"/>
              </a:solidFill>
              <a:latin typeface="Raleway" panose="02020500000000000000" charset="0"/>
            </a:endParaRPr>
          </a:p>
          <a:p>
            <a:endParaRPr lang="en-US" altLang="zh-TW" sz="1600" dirty="0" smtClean="0">
              <a:solidFill>
                <a:srgbClr val="2185C5"/>
              </a:solidFill>
              <a:latin typeface="Raleway" panose="02020500000000000000" charset="0"/>
            </a:endParaRPr>
          </a:p>
          <a:p>
            <a:endParaRPr lang="en-US" altLang="zh-TW" sz="1600" dirty="0" smtClean="0">
              <a:solidFill>
                <a:srgbClr val="2185C5"/>
              </a:solidFill>
              <a:latin typeface="Raleway" panose="02020500000000000000" charset="0"/>
            </a:endParaRP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1958" y="1360810"/>
            <a:ext cx="5058617" cy="5042709"/>
          </a:xfrm>
          <a:prstGeom prst="rect">
            <a:avLst/>
          </a:prstGeom>
        </p:spPr>
      </p:pic>
      <p:sp>
        <p:nvSpPr>
          <p:cNvPr id="7" name="Google Shape;145;p19"/>
          <p:cNvSpPr txBox="1">
            <a:spLocks noGrp="1"/>
          </p:cNvSpPr>
          <p:nvPr>
            <p:ph type="title"/>
          </p:nvPr>
        </p:nvSpPr>
        <p:spPr>
          <a:xfrm>
            <a:off x="615485" y="442544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144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615485" y="1374083"/>
            <a:ext cx="245444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600" dirty="0" smtClean="0">
                <a:solidFill>
                  <a:srgbClr val="2185C5"/>
                </a:solidFill>
                <a:latin typeface="Raleway" panose="02020500000000000000" charset="0"/>
              </a:rPr>
              <a:t>Rotate Status </a:t>
            </a:r>
          </a:p>
          <a:p>
            <a:r>
              <a:rPr lang="en-US" altLang="zh-TW" sz="1600" dirty="0" smtClean="0">
                <a:solidFill>
                  <a:srgbClr val="2185C5"/>
                </a:solidFill>
                <a:latin typeface="Raleway" panose="02020500000000000000" charset="0"/>
              </a:rPr>
              <a:t>Dropdown Disappear</a:t>
            </a: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  <a:p>
            <a:endParaRPr lang="en-US" altLang="zh-TW" sz="1600" dirty="0" smtClean="0">
              <a:solidFill>
                <a:srgbClr val="2185C5"/>
              </a:solidFill>
            </a:endParaRPr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784" y="1374083"/>
            <a:ext cx="5182791" cy="5052336"/>
          </a:xfrm>
          <a:prstGeom prst="rect">
            <a:avLst/>
          </a:prstGeom>
        </p:spPr>
      </p:pic>
      <p:sp>
        <p:nvSpPr>
          <p:cNvPr id="7" name="Google Shape;145;p19"/>
          <p:cNvSpPr txBox="1">
            <a:spLocks noGrp="1"/>
          </p:cNvSpPr>
          <p:nvPr>
            <p:ph type="title"/>
          </p:nvPr>
        </p:nvSpPr>
        <p:spPr>
          <a:xfrm>
            <a:off x="615485" y="442544"/>
            <a:ext cx="8911150" cy="679558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 smtClean="0">
                <a:solidFill>
                  <a:srgbClr val="2185C5"/>
                </a:solidFill>
              </a:rPr>
              <a:t>Pass/Fail – Crash and Anomaly</a:t>
            </a:r>
            <a:endParaRPr lang="zh-TW" altLang="en-US" dirty="0">
              <a:solidFill>
                <a:srgbClr val="2185C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53813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647514" y="547211"/>
            <a:ext cx="8267885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>
                <a:solidFill>
                  <a:srgbClr val="2185C5"/>
                </a:solidFill>
              </a:rPr>
              <a:t>Difficulties</a:t>
            </a:r>
            <a:endParaRPr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5" name="文字方塊 4"/>
          <p:cNvSpPr txBox="1"/>
          <p:nvPr/>
        </p:nvSpPr>
        <p:spPr>
          <a:xfrm>
            <a:off x="647514" y="1860813"/>
            <a:ext cx="8381761" cy="41857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滑動問題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 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某些元件滑動需要速度感才能觸發，但是在</a:t>
            </a:r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appium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很難達成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系統通知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Appium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無法觸發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app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的系統</a:t>
            </a:r>
            <a:r>
              <a:rPr lang="zh-TW" altLang="en-US" sz="18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事件</a:t>
            </a: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等待問題</a:t>
            </a:r>
            <a:r>
              <a:rPr lang="zh-TW" altLang="en-US" sz="1800" b="1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在切換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app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畫面時，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Xml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已改變，但是畫面卻還在正在動畫中，導致元件無法觸發，或是元件已經找到，但卻是上一個畫面的元件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權限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在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Android 6 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版本中有看到要求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permission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的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dialog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，但是在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android 8 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之後就沒有看見。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pPr marL="285750" lvl="0" indent="-28575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設定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 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同上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625328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647514" y="547211"/>
            <a:ext cx="8267885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dirty="0">
                <a:solidFill>
                  <a:srgbClr val="2185C5"/>
                </a:solidFill>
              </a:rPr>
              <a:t>Difficulties</a:t>
            </a:r>
            <a:endParaRPr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5" name="文字方塊 4"/>
          <p:cNvSpPr txBox="1"/>
          <p:nvPr/>
        </p:nvSpPr>
        <p:spPr>
          <a:xfrm>
            <a:off x="647514" y="1860813"/>
            <a:ext cx="8381761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時間</a:t>
            </a:r>
            <a:r>
              <a:rPr lang="zh-TW" altLang="en-US" sz="1800" b="1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問題 </a:t>
            </a:r>
            <a:r>
              <a:rPr lang="en-US" altLang="zh-TW" sz="1800" b="1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(</a:t>
            </a:r>
            <a:r>
              <a:rPr lang="zh-TW" altLang="en-US" sz="1800" b="1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跨日 </a:t>
            </a:r>
            <a:r>
              <a:rPr lang="en-US" altLang="zh-TW" sz="1800" b="1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):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在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app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中 某些時段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(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快要跨日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)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設定完， 就會容易出現腳本跑不過，或是在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assert 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時難以確認當下時間。</a:t>
            </a:r>
            <a:endParaRPr lang="en-US" altLang="zh-TW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pPr marL="285750" lvl="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800" b="1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螢幕比例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每個螢幕手機大小不同，導致畫面上出現的東西不一樣，有些需要滑動之後才看的到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(ex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</a:t>
            </a:r>
            <a:r>
              <a:rPr lang="zh-TW" altLang="en-US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EditTasksActivity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)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792807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19"/>
          <p:cNvSpPr txBox="1">
            <a:spLocks noGrp="1"/>
          </p:cNvSpPr>
          <p:nvPr>
            <p:ph type="body" idx="1"/>
          </p:nvPr>
        </p:nvSpPr>
        <p:spPr>
          <a:xfrm>
            <a:off x="797595" y="2184564"/>
            <a:ext cx="7961393" cy="2274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lnSpc>
                <a:spcPct val="150000"/>
              </a:lnSpc>
              <a:buNone/>
            </a:pPr>
            <a:r>
              <a:rPr lang="en-US" dirty="0" smtClean="0">
                <a:latin typeface="Raleway" panose="02020500000000000000" charset="0"/>
                <a:cs typeface="Times New Roman" panose="02020603050405020304" pitchFamily="18" charset="0"/>
                <a:hlinkClick r:id="rId3"/>
              </a:rPr>
              <a:t>1. State Graph</a:t>
            </a:r>
            <a:r>
              <a:rPr lang="en-US" dirty="0" smtClean="0">
                <a:latin typeface="Raleway" panose="02020500000000000000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(Reference by GitHub Open Source : </a:t>
            </a:r>
            <a:r>
              <a:rPr lang="en-US" altLang="zh-TW" dirty="0" smtClean="0">
                <a:latin typeface="Raleway" panose="02020500000000000000" charset="0"/>
                <a:cs typeface="Times New Roman" panose="02020603050405020304" pitchFamily="18" charset="0"/>
                <a:hlinkClick r:id="rId4"/>
              </a:rPr>
              <a:t>ACE</a:t>
            </a:r>
            <a:r>
              <a:rPr lang="en-US" altLang="zh-TW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(Android </a:t>
            </a:r>
            <a:r>
              <a:rPr lang="en-US" altLang="zh-TW" dirty="0" err="1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CrawlEr</a:t>
            </a:r>
            <a:r>
              <a:rPr lang="en-US" altLang="zh-TW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</a:t>
            </a:r>
            <a:r>
              <a:rPr lang="en-US" altLang="zh-TW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) 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2. Test Data</a:t>
            </a:r>
          </a:p>
          <a:p>
            <a:pPr marL="0" lv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3</a:t>
            </a:r>
            <a:r>
              <a:rPr lang="en-US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. </a:t>
            </a:r>
            <a:r>
              <a:rPr lang="en-US" dirty="0" err="1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UseCase</a:t>
            </a:r>
            <a:r>
              <a:rPr lang="en-US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Diagram</a:t>
            </a:r>
            <a:endParaRPr dirty="0">
              <a:solidFill>
                <a:srgbClr val="2185C5"/>
              </a:solidFill>
              <a:latin typeface="Raleway" panose="02020500000000000000" charset="0"/>
              <a:cs typeface="Times New Roman" panose="02020603050405020304" pitchFamily="18" charset="0"/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文字方塊 1"/>
          <p:cNvSpPr txBox="1"/>
          <p:nvPr/>
        </p:nvSpPr>
        <p:spPr>
          <a:xfrm>
            <a:off x="797596" y="1377004"/>
            <a:ext cx="7662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sz="24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In order to 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design</a:t>
            </a:r>
            <a:r>
              <a:rPr lang="en-US" altLang="zh-TW" sz="24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a test case, we used the </a:t>
            </a:r>
            <a:r>
              <a:rPr lang="en-US" altLang="zh-TW" sz="24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following:</a:t>
            </a:r>
            <a:endParaRPr lang="zh-TW" altLang="en-US" sz="2400" dirty="0">
              <a:solidFill>
                <a:srgbClr val="2185C5"/>
              </a:solidFill>
              <a:latin typeface="Raleway" panose="02020500000000000000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83472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693020" y="739716"/>
            <a:ext cx="9134374" cy="1143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Team member contributions and </a:t>
            </a:r>
            <a:r>
              <a:rPr lang="en-US" altLang="zh-TW" dirty="0" smtClean="0">
                <a:solidFill>
                  <a:srgbClr val="2185C5"/>
                </a:solidFill>
              </a:rPr>
              <a:t>feedbacks - </a:t>
            </a:r>
            <a:r>
              <a:rPr lang="en-US" altLang="zh-TW" dirty="0" smtClean="0">
                <a:solidFill>
                  <a:srgbClr val="73B2DA"/>
                </a:solidFill>
              </a:rPr>
              <a:t>Artifacts</a:t>
            </a:r>
            <a:r>
              <a:rPr lang="en-US" altLang="zh-TW" dirty="0"/>
              <a:t> 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5" name="文字方塊 4"/>
          <p:cNvSpPr txBox="1"/>
          <p:nvPr/>
        </p:nvSpPr>
        <p:spPr>
          <a:xfrm>
            <a:off x="693020" y="2101446"/>
            <a:ext cx="74210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文件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:TCS</a:t>
            </a:r>
            <a:r>
              <a:rPr lang="zh-TW" altLang="en-US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STP</a:t>
            </a:r>
            <a:r>
              <a:rPr lang="zh-TW" altLang="en-US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SDT</a:t>
            </a:r>
            <a:r>
              <a:rPr lang="zh-TW" altLang="en-US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、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PPT </a:t>
            </a:r>
            <a:endParaRPr lang="zh-TW" altLang="en-US" sz="20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en-US" altLang="zh-TW" sz="2000" b="1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Diagram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 </a:t>
            </a:r>
            <a:r>
              <a:rPr lang="en-US" altLang="zh-TW" sz="2000" dirty="0" err="1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UseCase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r>
              <a:rPr lang="zh-TW" altLang="en-US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、</a:t>
            </a:r>
            <a:r>
              <a:rPr lang="en-US" altLang="zh-TW" sz="2000" dirty="0" err="1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StateGraph</a:t>
            </a:r>
            <a:r>
              <a:rPr lang="zh-TW" altLang="en-US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、</a:t>
            </a:r>
            <a:r>
              <a:rPr lang="en-US" altLang="zh-TW" sz="2000" dirty="0" err="1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ClassDiagram</a:t>
            </a:r>
            <a:endParaRPr lang="en-US" altLang="zh-TW" sz="20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dirty="0" err="1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TestData</a:t>
            </a:r>
            <a:endParaRPr lang="en-US" altLang="zh-TW" sz="2000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框架</a:t>
            </a:r>
            <a:r>
              <a:rPr lang="en-US" altLang="zh-TW" sz="2000" b="1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Source Code</a:t>
            </a:r>
            <a:r>
              <a:rPr lang="zh-TW" altLang="en-US" sz="2000" b="1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r>
              <a:rPr lang="en-US" altLang="zh-TW" sz="2000" b="1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&amp; </a:t>
            </a:r>
            <a:r>
              <a:rPr lang="zh-TW" altLang="en-US" sz="2000" b="1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框架使用說明 </a:t>
            </a:r>
            <a:endParaRPr lang="en-US" altLang="zh-TW" sz="2000" b="1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zh-TW" altLang="en-US" sz="2000" b="1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腳本</a:t>
            </a:r>
            <a:endParaRPr lang="en-US" altLang="zh-TW" sz="2000" b="1" dirty="0" smtClean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zh-TW" sz="2000" b="1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CI Report</a:t>
            </a:r>
            <a:endParaRPr lang="en-US" altLang="zh-TW" sz="2000" b="1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pPr marL="457200" lvl="0" indent="-457200">
              <a:buFont typeface="Arial" panose="020B0604020202020204" pitchFamily="34" charset="0"/>
              <a:buChar char="•"/>
            </a:pPr>
            <a:r>
              <a:rPr lang="zh-TW" altLang="en-US" sz="2000" b="1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影片</a:t>
            </a:r>
            <a:r>
              <a:rPr lang="zh-TW" altLang="en-US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:</a:t>
            </a:r>
            <a:r>
              <a:rPr lang="zh-TW" altLang="en-US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How to </a:t>
            </a:r>
            <a:r>
              <a:rPr lang="en-US" altLang="zh-TW" sz="2000" dirty="0" err="1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wirte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and Run a Script </a:t>
            </a: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,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r>
              <a:rPr lang="en-US" altLang="zh-TW" sz="2000" dirty="0" err="1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RunTotalScript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,</a:t>
            </a:r>
            <a:r>
              <a:rPr lang="en-US" altLang="zh-TW" sz="2000" dirty="0" err="1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RunTotalScriptWhitAnomalyOperation</a:t>
            </a: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ea typeface="微軟正黑體" panose="020B0604030504040204" pitchFamily="34" charset="-120"/>
              </a:rPr>
              <a:t> </a:t>
            </a:r>
            <a:endParaRPr lang="zh-TW" altLang="en-US" sz="2000" dirty="0">
              <a:solidFill>
                <a:srgbClr val="2185C5"/>
              </a:solidFill>
              <a:latin typeface="Raleway" panose="02020500000000000000" charset="0"/>
              <a:ea typeface="微軟正黑體" panose="020B0604030504040204" pitchFamily="34" charset="-120"/>
            </a:endParaRPr>
          </a:p>
          <a:p>
            <a:endParaRPr lang="en-US" altLang="zh-TW" sz="2000" dirty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  <a:p>
            <a:pPr lvl="0"/>
            <a:endParaRPr lang="en-US" altLang="zh-TW" sz="2000" dirty="0" smtClean="0">
              <a:latin typeface="微軟正黑體" panose="020B0604030504040204" pitchFamily="34" charset="-120"/>
              <a:ea typeface="微軟正黑體" panose="020B0604030504040204" pitchFamily="34" charset="-120"/>
            </a:endParaRPr>
          </a:p>
        </p:txBody>
      </p:sp>
      <p:sp>
        <p:nvSpPr>
          <p:cNvPr id="3" name="文字方塊 2"/>
          <p:cNvSpPr txBox="1"/>
          <p:nvPr/>
        </p:nvSpPr>
        <p:spPr>
          <a:xfrm>
            <a:off x="1121343" y="5209989"/>
            <a:ext cx="17132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smtClean="0">
                <a:latin typeface="Raleway" panose="02020500000000000000" charset="0"/>
                <a:hlinkClick r:id="rId3"/>
              </a:rPr>
              <a:t>GitHub</a:t>
            </a:r>
            <a:endParaRPr lang="zh-TW" altLang="en-US" sz="1800" dirty="0">
              <a:latin typeface="Raleway" panose="0202050000000000000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97931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1509717" y="2440334"/>
            <a:ext cx="6462600" cy="1143000"/>
          </a:xfrm>
        </p:spPr>
        <p:txBody>
          <a:bodyPr/>
          <a:lstStyle/>
          <a:p>
            <a:pPr algn="ctr"/>
            <a:r>
              <a:rPr lang="en-US" altLang="zh-TW" dirty="0" smtClean="0">
                <a:solidFill>
                  <a:srgbClr val="2185C5"/>
                </a:solidFill>
              </a:rPr>
              <a:t>Thank You</a:t>
            </a:r>
            <a:r>
              <a:rPr lang="zh-TW" altLang="en-US" dirty="0" smtClean="0">
                <a:solidFill>
                  <a:srgbClr val="2185C5"/>
                </a:solidFill>
              </a:rPr>
              <a:t>！</a:t>
            </a:r>
            <a:endParaRPr lang="zh-TW" altLang="en-US" dirty="0">
              <a:solidFill>
                <a:srgbClr val="2185C5"/>
              </a:solidFill>
            </a:endParaRPr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41</a:t>
            </a:fld>
            <a:endParaRPr lang="en"/>
          </a:p>
        </p:txBody>
      </p:sp>
    </p:spTree>
    <p:extLst>
      <p:ext uri="{BB962C8B-B14F-4D97-AF65-F5344CB8AC3E}">
        <p14:creationId xmlns:p14="http://schemas.microsoft.com/office/powerpoint/2010/main" val="1663566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7"/>
          <p:cNvSpPr txBox="1">
            <a:spLocks noGrp="1"/>
          </p:cNvSpPr>
          <p:nvPr>
            <p:ph type="title"/>
          </p:nvPr>
        </p:nvSpPr>
        <p:spPr>
          <a:xfrm>
            <a:off x="893700" y="818147"/>
            <a:ext cx="6462600" cy="743882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r>
              <a:rPr lang="en-US" altLang="zh-TW" dirty="0">
                <a:solidFill>
                  <a:srgbClr val="2185C5"/>
                </a:solidFill>
              </a:rPr>
              <a:t>Approach</a:t>
            </a:r>
          </a:p>
        </p:txBody>
      </p:sp>
      <p:sp>
        <p:nvSpPr>
          <p:cNvPr id="126" name="Google Shape;126;p17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3" name="文字方塊 2"/>
          <p:cNvSpPr txBox="1"/>
          <p:nvPr/>
        </p:nvSpPr>
        <p:spPr>
          <a:xfrm>
            <a:off x="893700" y="1911641"/>
            <a:ext cx="6657654" cy="2400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1. </a:t>
            </a:r>
            <a:r>
              <a:rPr lang="en-US" altLang="zh-TW" sz="2000" dirty="0" err="1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UseCase</a:t>
            </a: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Diagram</a:t>
            </a:r>
          </a:p>
          <a:p>
            <a:pPr lvl="2">
              <a:lnSpc>
                <a:spcPct val="150000"/>
              </a:lnSpc>
            </a:pP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    1.1. </a:t>
            </a:r>
            <a:r>
              <a:rPr lang="en-US" altLang="zh-TW" sz="2000" dirty="0" err="1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EditTask</a:t>
            </a:r>
            <a:r>
              <a:rPr lang="zh-TW" altLang="en-US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 </a:t>
            </a: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–</a:t>
            </a:r>
            <a:r>
              <a:rPr lang="zh-TW" altLang="en-US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err="1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EachChoice</a:t>
            </a:r>
            <a:r>
              <a:rPr lang="zh-TW" altLang="en-US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Coverage </a:t>
            </a:r>
          </a:p>
          <a:p>
            <a:pPr lvl="2">
              <a:lnSpc>
                <a:spcPct val="150000"/>
              </a:lnSpc>
            </a:pPr>
            <a:r>
              <a:rPr lang="en-US" altLang="zh-TW" sz="20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   1.2. Category</a:t>
            </a:r>
            <a:r>
              <a:rPr lang="zh-TW" altLang="en-US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– </a:t>
            </a:r>
            <a:r>
              <a:rPr lang="en-US" altLang="zh-TW" sz="2000" dirty="0" err="1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EachChoice</a:t>
            </a:r>
            <a:r>
              <a:rPr lang="zh-TW" altLang="en-US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</a:t>
            </a: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Coverage</a:t>
            </a:r>
          </a:p>
          <a:p>
            <a:pPr lvl="2">
              <a:lnSpc>
                <a:spcPct val="150000"/>
              </a:lnSpc>
            </a:pP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2. </a:t>
            </a:r>
            <a:r>
              <a:rPr lang="en-US" altLang="zh-TW" sz="2000" dirty="0" err="1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EdgeCoverage</a:t>
            </a:r>
            <a:endParaRPr lang="en-US" altLang="zh-TW" sz="2000" dirty="0" smtClean="0">
              <a:solidFill>
                <a:srgbClr val="2185C5"/>
              </a:solidFill>
              <a:latin typeface="Raleway" panose="02020500000000000000" charset="0"/>
              <a:cs typeface="Times New Roman" panose="02020603050405020304" pitchFamily="18" charset="0"/>
            </a:endParaRPr>
          </a:p>
          <a:p>
            <a:pPr>
              <a:lnSpc>
                <a:spcPct val="150000"/>
              </a:lnSpc>
            </a:pPr>
            <a:r>
              <a:rPr lang="en-US" altLang="zh-TW" sz="20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3. ISP</a:t>
            </a:r>
            <a:endParaRPr lang="zh-TW" altLang="en-US" sz="2000" dirty="0">
              <a:solidFill>
                <a:srgbClr val="2185C5"/>
              </a:solidFill>
              <a:latin typeface="Raleway" panose="02020500000000000000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9172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6</a:t>
            </a:fld>
            <a:endParaRPr lang="en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7260" y="2987424"/>
            <a:ext cx="1826176" cy="3585703"/>
          </a:xfrm>
          <a:prstGeom prst="rect">
            <a:avLst/>
          </a:prstGeom>
        </p:spPr>
      </p:pic>
      <p:pic>
        <p:nvPicPr>
          <p:cNvPr id="2" name="圖片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5589" y="266939"/>
            <a:ext cx="5231249" cy="6140641"/>
          </a:xfrm>
          <a:prstGeom prst="rect">
            <a:avLst/>
          </a:prstGeom>
        </p:spPr>
      </p:pic>
      <p:sp>
        <p:nvSpPr>
          <p:cNvPr id="3" name="矩形 2"/>
          <p:cNvSpPr/>
          <p:nvPr/>
        </p:nvSpPr>
        <p:spPr>
          <a:xfrm>
            <a:off x="397260" y="433137"/>
            <a:ext cx="287783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2000" dirty="0" err="1" smtClean="0">
                <a:solidFill>
                  <a:srgbClr val="2185C5"/>
                </a:solidFill>
              </a:rPr>
              <a:t>UseCaseCoverage</a:t>
            </a:r>
            <a:r>
              <a:rPr lang="en-US" altLang="zh-TW" sz="2000" dirty="0" smtClean="0">
                <a:solidFill>
                  <a:srgbClr val="2185C5"/>
                </a:solidFill>
              </a:rPr>
              <a:t>: </a:t>
            </a:r>
            <a:endParaRPr lang="zh-TW" altLang="en-US" sz="2000" dirty="0"/>
          </a:p>
        </p:txBody>
      </p:sp>
    </p:spTree>
    <p:extLst>
      <p:ext uri="{BB962C8B-B14F-4D97-AF65-F5344CB8AC3E}">
        <p14:creationId xmlns:p14="http://schemas.microsoft.com/office/powerpoint/2010/main" val="5549937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656854" y="770020"/>
            <a:ext cx="6462600" cy="696405"/>
          </a:xfrm>
        </p:spPr>
        <p:txBody>
          <a:bodyPr/>
          <a:lstStyle/>
          <a:p>
            <a:r>
              <a:rPr lang="en-US" altLang="zh-TW" sz="3200" dirty="0" err="1" smtClean="0">
                <a:solidFill>
                  <a:srgbClr val="2185C5"/>
                </a:solidFill>
              </a:rPr>
              <a:t>EdgeCoverage</a:t>
            </a:r>
            <a:r>
              <a:rPr lang="en-US" altLang="zh-TW" sz="3200" dirty="0" smtClean="0">
                <a:solidFill>
                  <a:srgbClr val="2185C5"/>
                </a:solidFill>
              </a:rPr>
              <a:t> </a:t>
            </a:r>
            <a:endParaRPr lang="zh-TW" altLang="en-US" sz="3200" dirty="0">
              <a:solidFill>
                <a:srgbClr val="2185C5"/>
              </a:solidFill>
            </a:endParaRPr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7</a:t>
            </a:fld>
            <a:endParaRPr lang="en"/>
          </a:p>
        </p:txBody>
      </p:sp>
      <p:sp>
        <p:nvSpPr>
          <p:cNvPr id="8" name="文字方塊 7"/>
          <p:cNvSpPr txBox="1"/>
          <p:nvPr/>
        </p:nvSpPr>
        <p:spPr>
          <a:xfrm>
            <a:off x="801233" y="1716482"/>
            <a:ext cx="48680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EdgeCoverage</a:t>
            </a:r>
            <a:r>
              <a:rPr lang="en-US" altLang="zh-TW" sz="1800" dirty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 </a:t>
            </a:r>
            <a:r>
              <a:rPr lang="en-US" altLang="zh-TW" sz="1800" dirty="0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–Use </a:t>
            </a:r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  <a:cs typeface="Times New Roman" panose="02020603050405020304" pitchFamily="18" charset="0"/>
              </a:rPr>
              <a:t>StateTransitionGraph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  <a:cs typeface="Times New Roman" panose="02020603050405020304" pitchFamily="18" charset="0"/>
            </a:endParaRPr>
          </a:p>
        </p:txBody>
      </p:sp>
      <p:graphicFrame>
        <p:nvGraphicFramePr>
          <p:cNvPr id="10" name="表格 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1971287"/>
              </p:ext>
            </p:extLst>
          </p:nvPr>
        </p:nvGraphicFramePr>
        <p:xfrm>
          <a:off x="801233" y="2229511"/>
          <a:ext cx="4064000" cy="357158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7801735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573384882"/>
                    </a:ext>
                  </a:extLst>
                </a:gridCol>
              </a:tblGrid>
              <a:tr h="432145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TestCaseName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TestPath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738561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err="1" smtClean="0"/>
                        <a:t>endWithNode</a:t>
                      </a:r>
                      <a:r>
                        <a:rPr lang="en-US" altLang="zh-TW" dirty="0" smtClean="0"/>
                        <a:t> 2_1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{1,2,24,2}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363948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err="1" smtClean="0"/>
                        <a:t>endWithNode</a:t>
                      </a:r>
                      <a:r>
                        <a:rPr lang="en-US" altLang="zh-TW" dirty="0" smtClean="0"/>
                        <a:t> 2_2</a:t>
                      </a:r>
                      <a:endParaRPr lang="zh-TW" altLang="en-US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{1,2,20,21,22,20,30,2}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887884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endWithNode10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{1,2,8,2,8,9,10}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066722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endWithNode12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{1,2,8,9,11,9,11,12}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33138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endWithNode14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{1,2,8,9,11,13,14}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516293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endWithNode15_1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{1,2,8,9,15,16,15}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59978387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endWithNode15_2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{1,2,8,9,15,17,17,15}</a:t>
                      </a:r>
                      <a:endParaRPr lang="en-US" altLang="zh-TW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942150690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‧‧‧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en-US" altLang="zh-TW" dirty="0" smtClean="0"/>
                        <a:t>‧‧‧</a:t>
                      </a:r>
                      <a:endParaRPr lang="zh-TW" altLang="en-US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5476787"/>
                  </a:ext>
                </a:extLst>
              </a:tr>
              <a:tr h="152400">
                <a:tc>
                  <a:txBody>
                    <a:bodyPr/>
                    <a:lstStyle/>
                    <a:p>
                      <a:r>
                        <a:rPr lang="en-US" altLang="zh-TW" dirty="0" smtClean="0"/>
                        <a:t>Total: 19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endParaRPr lang="zh-TW" altLang="en-US" dirty="0" smtClean="0">
                        <a:latin typeface="Raleway" panose="02020500000000000000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4163573"/>
                  </a:ext>
                </a:extLst>
              </a:tr>
            </a:tbl>
          </a:graphicData>
        </a:graphic>
      </p:graphicFrame>
      <p:sp>
        <p:nvSpPr>
          <p:cNvPr id="3" name="矩形 2"/>
          <p:cNvSpPr/>
          <p:nvPr/>
        </p:nvSpPr>
        <p:spPr>
          <a:xfrm>
            <a:off x="6381203" y="3846026"/>
            <a:ext cx="137675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TW" sz="1600" dirty="0" smtClean="0">
                <a:hlinkClick r:id="rId2"/>
              </a:rPr>
              <a:t>State Graph</a:t>
            </a:r>
            <a:r>
              <a:rPr lang="en-US" altLang="zh-TW" sz="1600" dirty="0" smtClean="0"/>
              <a:t> </a:t>
            </a:r>
            <a:endParaRPr lang="zh-TW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70796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9"/>
          <p:cNvSpPr txBox="1">
            <a:spLocks noGrp="1"/>
          </p:cNvSpPr>
          <p:nvPr>
            <p:ph type="title"/>
          </p:nvPr>
        </p:nvSpPr>
        <p:spPr>
          <a:xfrm>
            <a:off x="563528" y="854758"/>
            <a:ext cx="7494162" cy="654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altLang="zh-TW" sz="3200" dirty="0" err="1">
                <a:solidFill>
                  <a:srgbClr val="2185C5"/>
                </a:solidFill>
              </a:rPr>
              <a:t>EditTasksEachChoice</a:t>
            </a:r>
            <a:endParaRPr sz="3200" dirty="0">
              <a:solidFill>
                <a:srgbClr val="2185C5"/>
              </a:solidFill>
            </a:endParaRPr>
          </a:p>
        </p:txBody>
      </p:sp>
      <p:sp>
        <p:nvSpPr>
          <p:cNvPr id="147" name="Google Shape;147;p19"/>
          <p:cNvSpPr txBox="1">
            <a:spLocks noGrp="1"/>
          </p:cNvSpPr>
          <p:nvPr>
            <p:ph type="sldNum" idx="12"/>
          </p:nvPr>
        </p:nvSpPr>
        <p:spPr>
          <a:xfrm>
            <a:off x="8480575" y="6364177"/>
            <a:ext cx="548700" cy="417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sp>
        <p:nvSpPr>
          <p:cNvPr id="13" name="矩形 12"/>
          <p:cNvSpPr/>
          <p:nvPr/>
        </p:nvSpPr>
        <p:spPr>
          <a:xfrm>
            <a:off x="563528" y="1714403"/>
            <a:ext cx="282801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TW" sz="1800" dirty="0">
                <a:solidFill>
                  <a:srgbClr val="2185C5"/>
                </a:solidFill>
                <a:latin typeface="Raleway" panose="02020500000000000000" charset="0"/>
              </a:rPr>
              <a:t>Test Scenario : </a:t>
            </a:r>
            <a:r>
              <a:rPr lang="en-US" altLang="zh-TW" sz="1800" dirty="0" err="1" smtClean="0">
                <a:solidFill>
                  <a:srgbClr val="2185C5"/>
                </a:solidFill>
                <a:latin typeface="Raleway" panose="02020500000000000000" charset="0"/>
              </a:rPr>
              <a:t>EditTasks</a:t>
            </a:r>
            <a:endParaRPr lang="zh-TW" altLang="en-US" sz="1800" dirty="0">
              <a:solidFill>
                <a:srgbClr val="2185C5"/>
              </a:solidFill>
              <a:latin typeface="Raleway" panose="02020500000000000000" charset="0"/>
            </a:endParaRPr>
          </a:p>
        </p:txBody>
      </p:sp>
      <p:pic>
        <p:nvPicPr>
          <p:cNvPr id="2" name="圖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3528" y="2734139"/>
            <a:ext cx="2032862" cy="2565941"/>
          </a:xfrm>
          <a:prstGeom prst="rect">
            <a:avLst/>
          </a:prstGeom>
        </p:spPr>
      </p:pic>
      <p:pic>
        <p:nvPicPr>
          <p:cNvPr id="3" name="圖片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1546" y="2518555"/>
            <a:ext cx="2013166" cy="2997107"/>
          </a:xfrm>
          <a:prstGeom prst="rect">
            <a:avLst/>
          </a:prstGeom>
        </p:spPr>
      </p:pic>
      <p:pic>
        <p:nvPicPr>
          <p:cNvPr id="4" name="圖片 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18266" y="1181858"/>
            <a:ext cx="2738886" cy="1984462"/>
          </a:xfrm>
          <a:prstGeom prst="rect">
            <a:avLst/>
          </a:prstGeom>
        </p:spPr>
      </p:pic>
      <p:pic>
        <p:nvPicPr>
          <p:cNvPr id="8" name="圖片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8266" y="3802289"/>
            <a:ext cx="2738886" cy="2225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6687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投影片編號版面配置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9</a:t>
            </a:fld>
            <a:endParaRPr lang="en"/>
          </a:p>
        </p:txBody>
      </p:sp>
      <p:graphicFrame>
        <p:nvGraphicFramePr>
          <p:cNvPr id="8" name="表格 9">
            <a:extLst>
              <a:ext uri="{FF2B5EF4-FFF2-40B4-BE49-F238E27FC236}">
                <a16:creationId xmlns:a16="http://schemas.microsoft.com/office/drawing/2014/main" id="{8B675DAD-3953-D24C-9FF6-707B93D23A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7700184"/>
              </p:ext>
            </p:extLst>
          </p:nvPr>
        </p:nvGraphicFramePr>
        <p:xfrm>
          <a:off x="352572" y="1476280"/>
          <a:ext cx="8128003" cy="1828800"/>
        </p:xfrm>
        <a:graphic>
          <a:graphicData uri="http://schemas.openxmlformats.org/drawingml/2006/table">
            <a:tbl>
              <a:tblPr firstRow="1" bandRow="1">
                <a:tableStyleId>{69012ECD-51FC-41F1-AA8D-1B2483CD663E}</a:tableStyleId>
              </a:tblPr>
              <a:tblGrid>
                <a:gridCol w="1527318">
                  <a:extLst>
                    <a:ext uri="{9D8B030D-6E8A-4147-A177-3AD203B41FA5}">
                      <a16:colId xmlns:a16="http://schemas.microsoft.com/office/drawing/2014/main" val="1611709251"/>
                    </a:ext>
                  </a:extLst>
                </a:gridCol>
                <a:gridCol w="1527318">
                  <a:extLst>
                    <a:ext uri="{9D8B030D-6E8A-4147-A177-3AD203B41FA5}">
                      <a16:colId xmlns:a16="http://schemas.microsoft.com/office/drawing/2014/main" val="3682861925"/>
                    </a:ext>
                  </a:extLst>
                </a:gridCol>
                <a:gridCol w="1643250">
                  <a:extLst>
                    <a:ext uri="{9D8B030D-6E8A-4147-A177-3AD203B41FA5}">
                      <a16:colId xmlns:a16="http://schemas.microsoft.com/office/drawing/2014/main" val="4121262660"/>
                    </a:ext>
                  </a:extLst>
                </a:gridCol>
                <a:gridCol w="1411386">
                  <a:extLst>
                    <a:ext uri="{9D8B030D-6E8A-4147-A177-3AD203B41FA5}">
                      <a16:colId xmlns:a16="http://schemas.microsoft.com/office/drawing/2014/main" val="3203516444"/>
                    </a:ext>
                  </a:extLst>
                </a:gridCol>
                <a:gridCol w="2018731">
                  <a:extLst>
                    <a:ext uri="{9D8B030D-6E8A-4147-A177-3AD203B41FA5}">
                      <a16:colId xmlns:a16="http://schemas.microsoft.com/office/drawing/2014/main" val="4288029603"/>
                    </a:ext>
                  </a:extLst>
                </a:gridCol>
              </a:tblGrid>
              <a:tr h="304800">
                <a:tc>
                  <a:txBody>
                    <a:bodyPr/>
                    <a:lstStyle/>
                    <a:p>
                      <a:pPr algn="ctr"/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b1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b2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b3</a:t>
                      </a:r>
                      <a:endParaRPr lang="zh-TW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/>
                        <a:t>b4</a:t>
                      </a:r>
                      <a:endParaRPr lang="zh-TW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243724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Folder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My tasks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New List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4458912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Status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needs action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In process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done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cancelled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95359150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Time Zone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GMT-11:00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GMT+00:00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GMT+14:00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95473339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Priority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none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low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medium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high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450587885"/>
                  </a:ext>
                </a:extLst>
              </a:tr>
              <a:tr h="3048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Privacy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not specified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public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private</a:t>
                      </a:r>
                      <a:endParaRPr 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confidential</a:t>
                      </a:r>
                      <a:endParaRPr lang="zh-TW" altLang="en-US" dirty="0">
                        <a:latin typeface="Raleway" panose="02020500000000000000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49134059"/>
                  </a:ext>
                </a:extLst>
              </a:tr>
            </a:tbl>
          </a:graphicData>
        </a:graphic>
      </p:graphicFrame>
      <p:sp>
        <p:nvSpPr>
          <p:cNvPr id="2" name="矩形 1"/>
          <p:cNvSpPr/>
          <p:nvPr/>
        </p:nvSpPr>
        <p:spPr>
          <a:xfrm>
            <a:off x="259708" y="231883"/>
            <a:ext cx="5917004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TW" altLang="en-US" sz="3200" dirty="0">
                <a:solidFill>
                  <a:srgbClr val="2185C5"/>
                </a:solidFill>
                <a:latin typeface="Raleway" panose="02020500000000000000" charset="0"/>
              </a:rPr>
              <a:t>EditTaskEachChoiceCoverage</a:t>
            </a:r>
          </a:p>
        </p:txBody>
      </p:sp>
      <p:pic>
        <p:nvPicPr>
          <p:cNvPr id="3" name="圖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708" y="3964702"/>
            <a:ext cx="7601460" cy="1224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695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Antonio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8964</TotalTime>
  <Words>1287</Words>
  <Application>Microsoft Office PowerPoint</Application>
  <PresentationFormat>如螢幕大小 (4:3)</PresentationFormat>
  <Paragraphs>443</Paragraphs>
  <Slides>41</Slides>
  <Notes>33</Notes>
  <HiddenSlides>0</HiddenSlides>
  <MMClips>0</MMClips>
  <ScaleCrop>false</ScaleCrop>
  <HeadingPairs>
    <vt:vector size="6" baseType="variant">
      <vt:variant>
        <vt:lpstr>使用字型</vt:lpstr>
      </vt:variant>
      <vt:variant>
        <vt:i4>7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41</vt:i4>
      </vt:variant>
    </vt:vector>
  </HeadingPairs>
  <TitlesOfParts>
    <vt:vector size="49" baseType="lpstr">
      <vt:lpstr>Arial</vt:lpstr>
      <vt:lpstr>Times New Roman</vt:lpstr>
      <vt:lpstr>Lato</vt:lpstr>
      <vt:lpstr>Raleway</vt:lpstr>
      <vt:lpstr>Wingdings</vt:lpstr>
      <vt:lpstr>微軟正黑體</vt:lpstr>
      <vt:lpstr>新細明體</vt:lpstr>
      <vt:lpstr>Antonio template</vt:lpstr>
      <vt:lpstr>STV-Project Presentation</vt:lpstr>
      <vt:lpstr>Outline</vt:lpstr>
      <vt:lpstr>Test Criteria</vt:lpstr>
      <vt:lpstr>PowerPoint 簡報</vt:lpstr>
      <vt:lpstr>Approach</vt:lpstr>
      <vt:lpstr>PowerPoint 簡報</vt:lpstr>
      <vt:lpstr>EdgeCoverage </vt:lpstr>
      <vt:lpstr>EditTasksEachChoice</vt:lpstr>
      <vt:lpstr>PowerPoint 簡報</vt:lpstr>
      <vt:lpstr>CategoryEachChoiceCoverage</vt:lpstr>
      <vt:lpstr>PowerPoint 簡報</vt:lpstr>
      <vt:lpstr>All Test Cases</vt:lpstr>
      <vt:lpstr>PowerPoint 簡報</vt:lpstr>
      <vt:lpstr>All Test Cases</vt:lpstr>
      <vt:lpstr>All Test Cases</vt:lpstr>
      <vt:lpstr>All Test Cases</vt:lpstr>
      <vt:lpstr>Anomaly</vt:lpstr>
      <vt:lpstr>PowerPoint 簡報</vt:lpstr>
      <vt:lpstr>Testing Tools : AKB-Conceptual Diagram</vt:lpstr>
      <vt:lpstr>Testing Tools : AKB-How to write and run a script</vt:lpstr>
      <vt:lpstr>Live Demo</vt:lpstr>
      <vt:lpstr>Test Results Analyze</vt:lpstr>
      <vt:lpstr>Test Results Analyze – CI Report</vt:lpstr>
      <vt:lpstr>Pass/Fail</vt:lpstr>
      <vt:lpstr>Pass/Fail</vt:lpstr>
      <vt:lpstr>Pass/Fail – Crash and Bug</vt:lpstr>
      <vt:lpstr>Pass/Fail – Crash and Bug</vt:lpstr>
      <vt:lpstr>Pass/Fail – Crash and Bug</vt:lpstr>
      <vt:lpstr>Pass/Fail – Crash and Bug</vt:lpstr>
      <vt:lpstr>Pass/Fail – Crash and Bug</vt:lpstr>
      <vt:lpstr>Pass/Fail – Crash and Bug</vt:lpstr>
      <vt:lpstr>Pass/Fail – Crash and Bug</vt:lpstr>
      <vt:lpstr>Pass/Fail – Rotation and Reenter</vt:lpstr>
      <vt:lpstr>Pass/Fail – Crash and Anomaly</vt:lpstr>
      <vt:lpstr>Pass/Fail – Crash and Anomaly</vt:lpstr>
      <vt:lpstr>Pass/Fail – Crash and Anomaly</vt:lpstr>
      <vt:lpstr>Pass/Fail – Crash and Anomaly</vt:lpstr>
      <vt:lpstr>Difficulties</vt:lpstr>
      <vt:lpstr>Difficulties</vt:lpstr>
      <vt:lpstr>Team member contributions and feedbacks - Artifacts </vt:lpstr>
      <vt:lpstr>Thank You！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dc:creator>user</dc:creator>
  <cp:lastModifiedBy>DADA DADA</cp:lastModifiedBy>
  <cp:revision>118</cp:revision>
  <cp:lastPrinted>2019-04-23T04:45:41Z</cp:lastPrinted>
  <dcterms:modified xsi:type="dcterms:W3CDTF">2019-06-18T05:06:19Z</dcterms:modified>
</cp:coreProperties>
</file>